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</p:sldMasterIdLst>
  <p:notesMasterIdLst>
    <p:notesMasterId r:id="rId102"/>
  </p:notesMasterIdLst>
  <p:sldIdLst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263" r:id="rId22"/>
    <p:sldId id="333" r:id="rId23"/>
    <p:sldId id="334" r:id="rId24"/>
    <p:sldId id="335" r:id="rId25"/>
    <p:sldId id="336" r:id="rId26"/>
    <p:sldId id="387" r:id="rId27"/>
    <p:sldId id="338" r:id="rId28"/>
    <p:sldId id="339" r:id="rId29"/>
    <p:sldId id="340" r:id="rId30"/>
    <p:sldId id="341" r:id="rId31"/>
    <p:sldId id="344" r:id="rId32"/>
    <p:sldId id="346" r:id="rId33"/>
    <p:sldId id="347" r:id="rId34"/>
    <p:sldId id="348" r:id="rId35"/>
    <p:sldId id="350" r:id="rId36"/>
    <p:sldId id="352" r:id="rId37"/>
    <p:sldId id="353" r:id="rId38"/>
    <p:sldId id="357" r:id="rId39"/>
    <p:sldId id="358" r:id="rId40"/>
    <p:sldId id="359" r:id="rId41"/>
    <p:sldId id="360" r:id="rId42"/>
    <p:sldId id="361" r:id="rId43"/>
    <p:sldId id="363" r:id="rId44"/>
    <p:sldId id="366" r:id="rId45"/>
    <p:sldId id="367" r:id="rId46"/>
    <p:sldId id="368" r:id="rId47"/>
    <p:sldId id="404" r:id="rId48"/>
    <p:sldId id="373" r:id="rId49"/>
    <p:sldId id="374" r:id="rId50"/>
    <p:sldId id="405" r:id="rId51"/>
    <p:sldId id="380" r:id="rId52"/>
    <p:sldId id="384" r:id="rId53"/>
    <p:sldId id="385" r:id="rId54"/>
    <p:sldId id="282" r:id="rId55"/>
    <p:sldId id="283" r:id="rId56"/>
    <p:sldId id="284" r:id="rId57"/>
    <p:sldId id="285" r:id="rId58"/>
    <p:sldId id="286" r:id="rId59"/>
    <p:sldId id="288" r:id="rId60"/>
    <p:sldId id="287" r:id="rId61"/>
    <p:sldId id="289" r:id="rId62"/>
    <p:sldId id="290" r:id="rId63"/>
    <p:sldId id="291" r:id="rId64"/>
    <p:sldId id="292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318" r:id="rId83"/>
    <p:sldId id="256" r:id="rId84"/>
    <p:sldId id="392" r:id="rId85"/>
    <p:sldId id="400" r:id="rId86"/>
    <p:sldId id="396" r:id="rId87"/>
    <p:sldId id="280" r:id="rId88"/>
    <p:sldId id="401" r:id="rId89"/>
    <p:sldId id="397" r:id="rId90"/>
    <p:sldId id="394" r:id="rId91"/>
    <p:sldId id="321" r:id="rId92"/>
    <p:sldId id="407" r:id="rId93"/>
    <p:sldId id="265" r:id="rId94"/>
    <p:sldId id="326" r:id="rId95"/>
    <p:sldId id="406" r:id="rId96"/>
    <p:sldId id="327" r:id="rId97"/>
    <p:sldId id="403" r:id="rId98"/>
    <p:sldId id="269" r:id="rId99"/>
    <p:sldId id="399" r:id="rId100"/>
    <p:sldId id="402" r:id="rId101"/>
  </p:sldIdLst>
  <p:sldSz cx="9144000" cy="6858000" type="screen4x3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59" autoAdjust="0"/>
    <p:restoredTop sz="94629" autoAdjust="0"/>
  </p:normalViewPr>
  <p:slideViewPr>
    <p:cSldViewPr>
      <p:cViewPr varScale="1">
        <p:scale>
          <a:sx n="84" d="100"/>
          <a:sy n="84" d="100"/>
        </p:scale>
        <p:origin x="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3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Gr&#225;fico%20en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679027224823121E-2"/>
          <c:y val="3.9683090767692483E-2"/>
          <c:w val="0.88390882025766471"/>
          <c:h val="0.8500861015442728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'[Gráfico en Microsoft PowerPoint]Hoja2'!$D$4</c:f>
              <c:strCache>
                <c:ptCount val="1"/>
                <c:pt idx="0">
                  <c:v>Serie 1</c:v>
                </c:pt>
              </c:strCache>
            </c:strRef>
          </c:tx>
          <c:marker>
            <c:symbol val="none"/>
          </c:marker>
          <c:xVal>
            <c:strRef>
              <c:f>'[Gráfico en Microsoft PowerPoint]Hoja2'!$C$5:$C$10</c:f>
              <c:strCache>
                <c:ptCount val="6"/>
                <c:pt idx="0">
                  <c:v>Categoría 1</c:v>
                </c:pt>
                <c:pt idx="1">
                  <c:v>Categoría 2</c:v>
                </c:pt>
                <c:pt idx="2">
                  <c:v>categoria 3</c:v>
                </c:pt>
                <c:pt idx="3">
                  <c:v>Categoría 4</c:v>
                </c:pt>
                <c:pt idx="4">
                  <c:v>Categoría 4</c:v>
                </c:pt>
                <c:pt idx="5">
                  <c:v>cateboria 5</c:v>
                </c:pt>
              </c:strCache>
            </c:strRef>
          </c:xVal>
          <c:yVal>
            <c:numRef>
              <c:f>'[Gráfico en Microsoft PowerPoint]Hoja2'!$D$5:$D$10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3</c:v>
                </c:pt>
                <c:pt idx="5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'[Gráfico en Microsoft PowerPoint]Hoja2'!$E$4</c:f>
              <c:strCache>
                <c:ptCount val="1"/>
                <c:pt idx="0">
                  <c:v>Serie 2</c:v>
                </c:pt>
              </c:strCache>
            </c:strRef>
          </c:tx>
          <c:marker>
            <c:symbol val="none"/>
          </c:marker>
          <c:xVal>
            <c:strRef>
              <c:f>'[Gráfico en Microsoft PowerPoint]Hoja2'!$C$5:$C$10</c:f>
              <c:strCache>
                <c:ptCount val="6"/>
                <c:pt idx="0">
                  <c:v>Categoría 1</c:v>
                </c:pt>
                <c:pt idx="1">
                  <c:v>Categoría 2</c:v>
                </c:pt>
                <c:pt idx="2">
                  <c:v>categoria 3</c:v>
                </c:pt>
                <c:pt idx="3">
                  <c:v>Categoría 4</c:v>
                </c:pt>
                <c:pt idx="4">
                  <c:v>Categoría 4</c:v>
                </c:pt>
                <c:pt idx="5">
                  <c:v>cateboria 5</c:v>
                </c:pt>
              </c:strCache>
            </c:strRef>
          </c:xVal>
          <c:yVal>
            <c:numRef>
              <c:f>'[Gráfico en Microsoft PowerPoint]Hoja2'!$E$5:$E$10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1.5</c:v>
                </c:pt>
                <c:pt idx="3">
                  <c:v>1</c:v>
                </c:pt>
                <c:pt idx="4">
                  <c:v>0.5</c:v>
                </c:pt>
                <c:pt idx="5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002456"/>
        <c:axId val="240001672"/>
      </c:scatterChart>
      <c:valAx>
        <c:axId val="240002456"/>
        <c:scaling>
          <c:orientation val="minMax"/>
        </c:scaling>
        <c:delete val="1"/>
        <c:axPos val="b"/>
        <c:majorTickMark val="out"/>
        <c:minorTickMark val="none"/>
        <c:tickLblPos val="none"/>
        <c:crossAx val="240001672"/>
        <c:crosses val="autoZero"/>
        <c:crossBetween val="midCat"/>
      </c:valAx>
      <c:valAx>
        <c:axId val="2400016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40002456"/>
        <c:crosses val="autoZero"/>
        <c:crossBetween val="midCat"/>
      </c:valAx>
      <c:spPr>
        <a:ln w="19050"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055555555555557"/>
          <c:y val="5.0925925925925923E-2"/>
          <c:w val="0.59166666666666656"/>
          <c:h val="0.94907407407407429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22"/>
          </c:dPt>
          <c:cat>
            <c:strRef>
              <c:f>Hoja1!$B$4:$B$6</c:f>
              <c:strCache>
                <c:ptCount val="3"/>
                <c:pt idx="0">
                  <c:v>Interacción</c:v>
                </c:pt>
                <c:pt idx="1">
                  <c:v>Pensamiento</c:v>
                </c:pt>
                <c:pt idx="2">
                  <c:v>Sentido sí mismo</c:v>
                </c:pt>
              </c:strCache>
            </c:strRef>
          </c:cat>
          <c:val>
            <c:numRef>
              <c:f>Hoja1!$C$4:$C$6</c:f>
              <c:numCache>
                <c:formatCode>General</c:formatCode>
                <c:ptCount val="3"/>
                <c:pt idx="0">
                  <c:v>33.300000000000011</c:v>
                </c:pt>
                <c:pt idx="1">
                  <c:v>33.300000000000011</c:v>
                </c:pt>
                <c:pt idx="2">
                  <c:v>33.300000000000011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055555555555557"/>
          <c:y val="5.0925925925925923E-2"/>
          <c:w val="0.59166666666666656"/>
          <c:h val="0.94907407407407429"/>
        </c:manualLayout>
      </c:layout>
      <c:pieChart>
        <c:varyColors val="1"/>
        <c:ser>
          <c:idx val="0"/>
          <c:order val="0"/>
          <c:dPt>
            <c:idx val="1"/>
            <c:bubble3D val="0"/>
            <c:explosion val="14"/>
          </c:dPt>
          <c:cat>
            <c:strRef>
              <c:f>Hoja1!$B$4:$B$6</c:f>
              <c:strCache>
                <c:ptCount val="3"/>
                <c:pt idx="0">
                  <c:v>Interacción</c:v>
                </c:pt>
                <c:pt idx="1">
                  <c:v>Pensamiento</c:v>
                </c:pt>
                <c:pt idx="2">
                  <c:v>Sentido sí mismo</c:v>
                </c:pt>
              </c:strCache>
            </c:strRef>
          </c:cat>
          <c:val>
            <c:numRef>
              <c:f>Hoja1!$C$4:$C$6</c:f>
              <c:numCache>
                <c:formatCode>General</c:formatCode>
                <c:ptCount val="3"/>
                <c:pt idx="0">
                  <c:v>33.300000000000011</c:v>
                </c:pt>
                <c:pt idx="1">
                  <c:v>33.300000000000011</c:v>
                </c:pt>
                <c:pt idx="2">
                  <c:v>33.300000000000011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055555555555557"/>
          <c:y val="5.0925925925925923E-2"/>
          <c:w val="0.59166666666666656"/>
          <c:h val="0.94907407407407429"/>
        </c:manualLayout>
      </c:layout>
      <c:pieChart>
        <c:varyColors val="1"/>
        <c:ser>
          <c:idx val="0"/>
          <c:order val="0"/>
          <c:explosion val="2"/>
          <c:dPt>
            <c:idx val="2"/>
            <c:bubble3D val="0"/>
            <c:explosion val="10"/>
          </c:dPt>
          <c:cat>
            <c:strRef>
              <c:f>Hoja1!$B$4:$B$6</c:f>
              <c:strCache>
                <c:ptCount val="3"/>
                <c:pt idx="0">
                  <c:v>Interacción</c:v>
                </c:pt>
                <c:pt idx="1">
                  <c:v>Pensamiento</c:v>
                </c:pt>
                <c:pt idx="2">
                  <c:v>Sentido sí mismo</c:v>
                </c:pt>
              </c:strCache>
            </c:strRef>
          </c:cat>
          <c:val>
            <c:numRef>
              <c:f>Hoja1!$C$4:$C$6</c:f>
              <c:numCache>
                <c:formatCode>General</c:formatCode>
                <c:ptCount val="3"/>
                <c:pt idx="0">
                  <c:v>33.300000000000011</c:v>
                </c:pt>
                <c:pt idx="1">
                  <c:v>33.300000000000011</c:v>
                </c:pt>
                <c:pt idx="2">
                  <c:v>33.300000000000011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0.1519</cdr:x>
      <cdr:y>0.07495</cdr:y>
    </cdr:from>
    <cdr:to>
      <cdr:x>0.35443</cdr:x>
      <cdr:y>0.2067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864096" y="215889"/>
          <a:ext cx="1152128" cy="3794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600" dirty="0" smtClean="0">
              <a:solidFill>
                <a:srgbClr val="FF0000"/>
              </a:solidFill>
            </a:rPr>
            <a:t>ITALIA</a:t>
          </a:r>
          <a:endParaRPr lang="es-ES" sz="1600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0.05405</cdr:y>
    </cdr:from>
    <cdr:to>
      <cdr:x>0.95</cdr:x>
      <cdr:y>0.16216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0" y="144016"/>
          <a:ext cx="27363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" sz="2000" b="1" dirty="0" smtClean="0"/>
            <a:t>AUTOPERCEPCIÓN</a:t>
          </a:r>
          <a:endParaRPr lang="es-ES" sz="2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346" cy="4961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760" y="0"/>
            <a:ext cx="2945346" cy="4961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B4880-3C55-461C-9C24-4577DEB7083C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4" y="4715214"/>
            <a:ext cx="5438768" cy="44687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426"/>
            <a:ext cx="2945346" cy="4961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760" y="9430426"/>
            <a:ext cx="2945346" cy="4961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01902-25A3-4EF7-A8EE-064AB611FD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43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635C2-EE52-4A7C-B3ED-4313376188C3}" type="slidenum">
              <a:rPr lang="es-ES" smtClean="0">
                <a:solidFill>
                  <a:prstClr val="black"/>
                </a:solidFill>
              </a:rPr>
              <a:pPr/>
              <a:t>14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8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46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8198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802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564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135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521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616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893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173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434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946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4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487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977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423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494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525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989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698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88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81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06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6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780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977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56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1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6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62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43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1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61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3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28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60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68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29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71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9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20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0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89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75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4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37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65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40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11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86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75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1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65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45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14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1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357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21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84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66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0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1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92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97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01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44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8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284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42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82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88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085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15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78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97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42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98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4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7227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951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14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54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22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657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29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05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235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87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5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9695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05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412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42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99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944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48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22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99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8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2245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9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172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09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6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553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968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60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279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9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5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3791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55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897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72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839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066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422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264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474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141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2">
                <a:tint val="80000"/>
                <a:satMod val="300000"/>
              </a:schemeClr>
            </a:gs>
            <a:gs pos="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A1177-0EA5-45DF-9B7A-92D00ADB3B29}" type="datetimeFigureOut">
              <a:rPr lang="es-ES" smtClean="0"/>
              <a:pPr/>
              <a:t>19/01/2016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1282E-CE95-4ADB-B66D-001128BEE42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90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3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2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3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5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8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1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5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C0870-8E34-411E-9448-204AD9B4271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CDA33-9767-4C4F-A834-65E094A8ED4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2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es/url?sa=i&amp;rct=j&amp;q=&amp;esrc=s&amp;source=images&amp;cd=&amp;cad=rja&amp;uact=8&amp;ved=0ahUKEwjqjtD1g6LKAhUMCBoKHd7pAdoQjRwIBw&amp;url=https://khaelum.wordpress.com/category/uncategorized/&amp;psig=AFQjCNGP1Or5D8NHoW1aWyfmO0DcpwTBUw&amp;ust=1452609849324105" TargetMode="Externa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0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COMPETENCIA INTERCULTURAL</a:t>
            </a:r>
            <a:endParaRPr lang="es-ES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AutoShape 4" descr="Resultado de imagen de WWW.europamundo.com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4043205" y="8773245"/>
            <a:ext cx="12200203" cy="327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30" name="Picture 6" descr="http://www.europamundo.com/img/d14/logo_p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65104"/>
            <a:ext cx="479293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85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de dibujo de marcianit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057898" cy="23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83568" y="980728"/>
            <a:ext cx="809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EL IMPACTO DE LA DIVERSIDAD PUEDE PRODUCIR LO MEJOR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83568" y="1700808"/>
            <a:ext cx="7560840" cy="9361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83568" y="2996952"/>
            <a:ext cx="7632848" cy="9361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755576" y="4293096"/>
            <a:ext cx="4824536" cy="15121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15616" y="1916832"/>
            <a:ext cx="662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prstClr val="black"/>
                </a:solidFill>
              </a:rPr>
              <a:t>Para </a:t>
            </a:r>
            <a:r>
              <a:rPr lang="es-ES" sz="2400" b="1" smtClean="0">
                <a:solidFill>
                  <a:prstClr val="black"/>
                </a:solidFill>
              </a:rPr>
              <a:t>el grupo</a:t>
            </a:r>
            <a:endParaRPr lang="es-ES" sz="2400" b="1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5576" y="328033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prstClr val="black"/>
                </a:solidFill>
              </a:rPr>
              <a:t>Para </a:t>
            </a:r>
            <a:r>
              <a:rPr lang="es-ES" sz="2400" b="1" dirty="0" err="1" smtClean="0">
                <a:solidFill>
                  <a:prstClr val="black"/>
                </a:solidFill>
              </a:rPr>
              <a:t>Europamundo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15616" y="472514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prstClr val="black"/>
                </a:solidFill>
              </a:rPr>
              <a:t>Para nosotros</a:t>
            </a:r>
            <a:endParaRPr lang="en-GB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9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"/>
            <a:ext cx="9213801" cy="68579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4716015" y="476672"/>
            <a:ext cx="3960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2"/>
                </a:solidFill>
                <a:latin typeface="+mj-lt"/>
              </a:rPr>
              <a:t>LA INDIA EN DOS DIRECCIONES</a:t>
            </a:r>
            <a:endParaRPr lang="es-ES" sz="3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29000"/>
            <a:ext cx="58594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63688" y="170080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916088" y="1853208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s-ES" sz="1600" b="1" dirty="0">
                <a:solidFill>
                  <a:prstClr val="black"/>
                </a:solidFill>
                <a:latin typeface="Century Gothic"/>
                <a:cs typeface="Arial" pitchFamily="34" charset="0"/>
              </a:rPr>
              <a:t>India es un país del sur de Asia que comprende la mayor parte del subcontinente indio</a:t>
            </a:r>
          </a:p>
          <a:p>
            <a:pPr algn="ctr"/>
            <a:endParaRPr lang="es-ES" altLang="es-ES" sz="1600" b="1" dirty="0">
              <a:solidFill>
                <a:prstClr val="black"/>
              </a:solidFill>
              <a:latin typeface="Century Gothic"/>
              <a:cs typeface="Arial" pitchFamily="34" charset="0"/>
            </a:endParaRPr>
          </a:p>
          <a:p>
            <a:pPr algn="ctr"/>
            <a:r>
              <a:rPr lang="es-ES" altLang="es-ES" sz="1600" b="1" dirty="0">
                <a:solidFill>
                  <a:prstClr val="black"/>
                </a:solidFill>
                <a:latin typeface="Century Gothic"/>
                <a:cs typeface="Arial" pitchFamily="34" charset="0"/>
              </a:rPr>
              <a:t>Con 3.287.590 km² es el séptimo país más extenso del planeta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475656" y="836712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4000" b="1" dirty="0" smtClean="0">
                <a:solidFill>
                  <a:srgbClr val="1F497D"/>
                </a:solidFill>
                <a:latin typeface="Century Gothic"/>
                <a:cs typeface="Arial" pitchFamily="34" charset="0"/>
              </a:rPr>
              <a:t>Localización Geográfica</a:t>
            </a:r>
            <a:endParaRPr lang="es-ES" altLang="es-ES" sz="4000" b="1" dirty="0">
              <a:solidFill>
                <a:srgbClr val="1F497D"/>
              </a:solidFill>
              <a:latin typeface="Century Gothic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1" y="95796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5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73"/>
            <a:ext cx="28892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288290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80455"/>
            <a:ext cx="35052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" y="-63644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059832" y="476673"/>
            <a:ext cx="21130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rgbClr val="1F497D"/>
                </a:solidFill>
                <a:latin typeface="Century Gothic"/>
              </a:rPr>
              <a:t>Saludos</a:t>
            </a:r>
          </a:p>
        </p:txBody>
      </p:sp>
    </p:spTree>
    <p:extLst>
      <p:ext uri="{BB962C8B-B14F-4D97-AF65-F5344CB8AC3E}">
        <p14:creationId xmlns:p14="http://schemas.microsoft.com/office/powerpoint/2010/main" val="38444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08"/>
            <a:ext cx="3816424" cy="460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63" y="1412777"/>
            <a:ext cx="4082983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20982" y="62068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1F497D"/>
                </a:solidFill>
                <a:latin typeface="Century Gothic"/>
              </a:rPr>
              <a:t>Costumbres Arraigadas</a:t>
            </a:r>
            <a:endParaRPr lang="es-ES" sz="4000" b="1" dirty="0">
              <a:solidFill>
                <a:srgbClr val="1F497D"/>
              </a:solidFill>
              <a:latin typeface="Century Gothic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7802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59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857232"/>
            <a:ext cx="8424936" cy="568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5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2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alt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Historia Antigua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229600" cy="4525962"/>
          </a:xfrm>
        </p:spPr>
        <p:txBody>
          <a:bodyPr>
            <a:normAutofit/>
          </a:bodyPr>
          <a:lstStyle/>
          <a:p>
            <a:r>
              <a:rPr lang="es-ES" altLang="es-ES" sz="2800" b="1" dirty="0">
                <a:latin typeface="+mj-lt"/>
              </a:rPr>
              <a:t>Prehistoria</a:t>
            </a:r>
          </a:p>
          <a:p>
            <a:r>
              <a:rPr lang="es-ES" altLang="es-ES" sz="2800" b="1" dirty="0">
                <a:latin typeface="+mj-lt"/>
              </a:rPr>
              <a:t>5000 AC- Civilizaciones de los Valles Indo y </a:t>
            </a:r>
            <a:r>
              <a:rPr lang="es-ES" altLang="es-ES" sz="2800" b="1" dirty="0" err="1">
                <a:latin typeface="+mj-lt"/>
              </a:rPr>
              <a:t>Saraswati</a:t>
            </a:r>
            <a:endParaRPr lang="es-ES" altLang="es-ES" sz="2800" b="1" dirty="0">
              <a:latin typeface="+mj-lt"/>
            </a:endParaRPr>
          </a:p>
          <a:p>
            <a:r>
              <a:rPr lang="es-ES" altLang="es-ES" sz="2800" b="1" dirty="0">
                <a:latin typeface="+mj-lt"/>
              </a:rPr>
              <a:t>1100 AC- Periodo Védico</a:t>
            </a:r>
          </a:p>
          <a:p>
            <a:r>
              <a:rPr lang="es-ES" altLang="es-ES" sz="2800" b="1" dirty="0" smtClean="0">
                <a:latin typeface="+mj-lt"/>
              </a:rPr>
              <a:t>320 </a:t>
            </a:r>
            <a:r>
              <a:rPr lang="es-ES" altLang="es-ES" sz="2800" b="1" dirty="0">
                <a:latin typeface="+mj-lt"/>
              </a:rPr>
              <a:t>AC- La Edad de Oro de las Artes y las Ciencias en India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7802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577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764704"/>
            <a:ext cx="7158038" cy="981546"/>
          </a:xfrm>
        </p:spPr>
        <p:txBody>
          <a:bodyPr>
            <a:noAutofit/>
          </a:bodyPr>
          <a:lstStyle/>
          <a:p>
            <a:pPr algn="ctr"/>
            <a:r>
              <a:rPr lang="es-ES" altLang="es-E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Civilizaciones de los Valles</a:t>
            </a:r>
            <a:br>
              <a:rPr lang="es-ES" altLang="es-E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altLang="es-E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Indo y </a:t>
            </a:r>
            <a:r>
              <a:rPr lang="es-ES" altLang="es-E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Saraswati</a:t>
            </a:r>
            <a:endParaRPr lang="es-ES" altLang="es-E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72816"/>
            <a:ext cx="7661275" cy="4114800"/>
          </a:xfrm>
        </p:spPr>
        <p:txBody>
          <a:bodyPr>
            <a:normAutofit/>
          </a:bodyPr>
          <a:lstStyle/>
          <a:p>
            <a:r>
              <a:rPr lang="es-ES" altLang="es-ES" sz="2400" b="1" dirty="0">
                <a:latin typeface="+mj-lt"/>
              </a:rPr>
              <a:t>Principio de una sociedad moderna</a:t>
            </a:r>
          </a:p>
          <a:p>
            <a:r>
              <a:rPr lang="es-ES" altLang="es-ES" sz="2400" b="1" dirty="0">
                <a:latin typeface="+mj-lt"/>
              </a:rPr>
              <a:t>Ciudades de ladrillo con sistema de drenaje</a:t>
            </a:r>
          </a:p>
          <a:p>
            <a:r>
              <a:rPr lang="es-ES" altLang="es-ES" sz="2400" b="1" dirty="0">
                <a:latin typeface="+mj-lt"/>
              </a:rPr>
              <a:t>Civilización </a:t>
            </a:r>
            <a:r>
              <a:rPr lang="es-ES" altLang="es-ES" sz="2400" b="1" dirty="0" err="1">
                <a:latin typeface="+mj-lt"/>
              </a:rPr>
              <a:t>Harappa</a:t>
            </a:r>
            <a:endParaRPr lang="es-ES" altLang="es-ES" sz="2400" b="1" dirty="0">
              <a:latin typeface="+mj-lt"/>
            </a:endParaRPr>
          </a:p>
          <a:p>
            <a:r>
              <a:rPr lang="es-ES" altLang="es-ES" sz="2400" b="1" dirty="0">
                <a:latin typeface="+mj-lt"/>
              </a:rPr>
              <a:t>Ruinas de </a:t>
            </a:r>
            <a:r>
              <a:rPr lang="es-ES" altLang="es-ES" sz="2400" b="1" dirty="0" err="1">
                <a:latin typeface="+mj-lt"/>
              </a:rPr>
              <a:t>Mohenjo</a:t>
            </a:r>
            <a:r>
              <a:rPr lang="es-ES" altLang="es-ES" sz="2400" b="1" dirty="0">
                <a:latin typeface="+mj-lt"/>
              </a:rPr>
              <a:t> </a:t>
            </a:r>
            <a:r>
              <a:rPr lang="es-ES" altLang="es-ES" sz="2400" b="1" dirty="0" err="1">
                <a:latin typeface="+mj-lt"/>
              </a:rPr>
              <a:t>Daro</a:t>
            </a:r>
            <a:endParaRPr lang="es-ES" altLang="es-ES" sz="2400" b="1" dirty="0">
              <a:latin typeface="+mj-lt"/>
            </a:endParaRPr>
          </a:p>
        </p:txBody>
      </p:sp>
      <p:pic>
        <p:nvPicPr>
          <p:cNvPr id="8196" name="Picture 4" descr="valle indo y saraswa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2852738"/>
            <a:ext cx="3603625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37063"/>
            <a:ext cx="3316288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7802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920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>
            <a:normAutofit/>
          </a:bodyPr>
          <a:lstStyle/>
          <a:p>
            <a:pPr algn="l"/>
            <a:endParaRPr lang="es-E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2808312" cy="59809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067944" y="162880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3"/>
            <a:ext cx="8640960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644008" y="1213301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s-ES" altLang="es-ES" b="1" dirty="0">
                <a:solidFill>
                  <a:prstClr val="black"/>
                </a:solidFill>
                <a:latin typeface="Comic Sans MS" pitchFamily="66" charset="0"/>
              </a:rPr>
              <a:t>Hogar de la cultura del Valle del Indo y una región histórica por sus rutas comerciales y grandes imperios.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782144" y="188640"/>
            <a:ext cx="4606280" cy="648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5364088" y="1052737"/>
            <a:ext cx="2088232" cy="772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050" name="Picture 2" descr="https://khaelum.files.wordpress.com/2008/08/iceber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529381" cy="639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39552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prstClr val="white"/>
                </a:solidFill>
              </a:rPr>
              <a:t>¿QUÉ ES CULTURA?-                       </a:t>
            </a:r>
            <a:r>
              <a:rPr lang="es-ES" sz="1600" b="1" dirty="0" smtClean="0">
                <a:solidFill>
                  <a:prstClr val="white"/>
                </a:solidFill>
              </a:rPr>
              <a:t>Identidad/Pertenencia a un grupo</a:t>
            </a:r>
            <a:r>
              <a:rPr lang="es-ES" sz="2800" b="1" dirty="0" smtClean="0">
                <a:solidFill>
                  <a:prstClr val="white"/>
                </a:solidFill>
              </a:rPr>
              <a:t> </a:t>
            </a:r>
            <a:endParaRPr lang="es-ES" sz="2800" b="1" dirty="0">
              <a:solidFill>
                <a:prstClr val="white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91680" y="141277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Conductas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94226" y="1101963"/>
            <a:ext cx="140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Lenguaje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5940152" y="3356992"/>
            <a:ext cx="259228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white"/>
                </a:solidFill>
              </a:rPr>
              <a:t>POR QUÉ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5868144" y="1075251"/>
            <a:ext cx="200363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white"/>
                </a:solidFill>
              </a:rPr>
              <a:t>QUÉ</a:t>
            </a: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87824" y="25649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Hábitos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547664" y="31409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Experiencia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75656" y="38970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Competencia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6531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Emociones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771800" y="53012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CULTURA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851920" y="332563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PENSAMIENTO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851920" y="41490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VALORES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779912" y="483780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CREENCIAS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059593" y="30133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Género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51518" y="6417255"/>
            <a:ext cx="856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prstClr val="white"/>
                </a:solidFill>
              </a:rPr>
              <a:t>Grupo: Nacional; Regional, Organizacional;  Departamental; Individual…. 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 smtClean="0">
                <a:solidFill>
                  <a:srgbClr val="F79646">
                    <a:lumMod val="75000"/>
                  </a:srgbClr>
                </a:solidFill>
              </a:rPr>
              <a:t> </a:t>
            </a:r>
            <a:endParaRPr lang="es-E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9" name="18 Flecha izquierda"/>
          <p:cNvSpPr/>
          <p:nvPr/>
        </p:nvSpPr>
        <p:spPr>
          <a:xfrm>
            <a:off x="5004048" y="1916832"/>
            <a:ext cx="1008112" cy="36004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21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alt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Periodo Védico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7661275" cy="4114800"/>
          </a:xfrm>
        </p:spPr>
        <p:txBody>
          <a:bodyPr/>
          <a:lstStyle/>
          <a:p>
            <a:r>
              <a:rPr lang="es-ES" altLang="es-ES" sz="2800" b="1" dirty="0">
                <a:latin typeface="+mj-lt"/>
              </a:rPr>
              <a:t>Castas- Raza Aria</a:t>
            </a:r>
          </a:p>
          <a:p>
            <a:r>
              <a:rPr lang="es-ES" altLang="es-ES" sz="2800" b="1" dirty="0">
                <a:latin typeface="+mj-lt"/>
              </a:rPr>
              <a:t>Los 4 Vedas</a:t>
            </a:r>
          </a:p>
          <a:p>
            <a:r>
              <a:rPr lang="es-ES" altLang="es-ES" sz="2800" b="1" dirty="0">
                <a:latin typeface="+mj-lt"/>
              </a:rPr>
              <a:t>Sánscrito</a:t>
            </a:r>
          </a:p>
          <a:p>
            <a:r>
              <a:rPr lang="es-ES" altLang="es-ES" sz="2800" b="1" dirty="0" err="1">
                <a:latin typeface="+mj-lt"/>
              </a:rPr>
              <a:t>Gautama</a:t>
            </a:r>
            <a:r>
              <a:rPr lang="es-ES" altLang="es-ES" sz="2800" b="1" dirty="0">
                <a:latin typeface="+mj-lt"/>
              </a:rPr>
              <a:t> Buda crea el budismo</a:t>
            </a:r>
          </a:p>
          <a:p>
            <a:pPr>
              <a:buFont typeface="Wingdings" pitchFamily="2" charset="2"/>
              <a:buNone/>
            </a:pPr>
            <a:endParaRPr lang="es-ES" altLang="es-ES" b="1" dirty="0">
              <a:solidFill>
                <a:srgbClr val="33CC33"/>
              </a:solidFill>
              <a:latin typeface="Papyrus" pitchFamily="66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12875"/>
            <a:ext cx="243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28575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244951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930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alt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Historia Medieval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332038"/>
            <a:ext cx="8229600" cy="4525962"/>
          </a:xfrm>
        </p:spPr>
        <p:txBody>
          <a:bodyPr/>
          <a:lstStyle/>
          <a:p>
            <a:r>
              <a:rPr lang="es-ES" altLang="es-ES" sz="4000" b="1" dirty="0">
                <a:latin typeface="+mj-lt"/>
              </a:rPr>
              <a:t>1001- Las Invasiones Musulmanas</a:t>
            </a:r>
          </a:p>
          <a:p>
            <a:r>
              <a:rPr lang="es-ES" altLang="es-ES" sz="4000" b="1" dirty="0">
                <a:latin typeface="+mj-lt"/>
              </a:rPr>
              <a:t>1526- El Imperio </a:t>
            </a:r>
            <a:r>
              <a:rPr lang="es-ES" altLang="es-ES" sz="4000" b="1" dirty="0" smtClean="0">
                <a:latin typeface="+mj-lt"/>
              </a:rPr>
              <a:t>Mogol</a:t>
            </a:r>
            <a:endParaRPr lang="es-ES" altLang="es-ES" sz="4000" b="1" dirty="0">
              <a:latin typeface="+mj-lt"/>
            </a:endParaRPr>
          </a:p>
          <a:p>
            <a:r>
              <a:rPr lang="es-ES" altLang="es-ES" sz="4000" b="1" dirty="0">
                <a:latin typeface="+mj-lt"/>
              </a:rPr>
              <a:t>1804- El Dominio Británico</a:t>
            </a:r>
          </a:p>
          <a:p>
            <a:endParaRPr lang="es-ES" altLang="es-ES" sz="4000" b="1" dirty="0">
              <a:solidFill>
                <a:srgbClr val="008000"/>
              </a:solidFill>
              <a:latin typeface="Papyrus" pitchFamily="66" charset="0"/>
            </a:endParaRPr>
          </a:p>
          <a:p>
            <a:endParaRPr lang="es-ES" altLang="es-ES" b="1" dirty="0">
              <a:solidFill>
                <a:srgbClr val="33CC33"/>
              </a:solidFill>
              <a:latin typeface="Papyru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920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0902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alt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 Imperio </a:t>
            </a:r>
            <a:r>
              <a:rPr lang="es-ES" alt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Mogol</a:t>
            </a:r>
            <a:endParaRPr lang="es-ES" altLang="es-ES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700213"/>
            <a:ext cx="7661275" cy="4114800"/>
          </a:xfrm>
        </p:spPr>
        <p:txBody>
          <a:bodyPr>
            <a:normAutofit/>
          </a:bodyPr>
          <a:lstStyle/>
          <a:p>
            <a:r>
              <a:rPr lang="es-ES" altLang="es-ES" sz="2800" b="1" dirty="0">
                <a:latin typeface="+mj-lt"/>
              </a:rPr>
              <a:t>Duración: 200 años</a:t>
            </a:r>
          </a:p>
          <a:p>
            <a:r>
              <a:rPr lang="es-ES" altLang="es-ES" sz="2800" b="1" dirty="0">
                <a:latin typeface="+mj-lt"/>
              </a:rPr>
              <a:t>El emperador </a:t>
            </a:r>
            <a:r>
              <a:rPr lang="es-ES" altLang="es-ES" sz="2800" b="1" dirty="0" err="1">
                <a:latin typeface="+mj-lt"/>
              </a:rPr>
              <a:t>Shah</a:t>
            </a:r>
            <a:r>
              <a:rPr lang="es-ES" altLang="es-ES" sz="2800" b="1" dirty="0">
                <a:latin typeface="+mj-lt"/>
              </a:rPr>
              <a:t> </a:t>
            </a:r>
            <a:r>
              <a:rPr lang="es-ES" altLang="es-ES" sz="2800" b="1" dirty="0" err="1">
                <a:latin typeface="+mj-lt"/>
              </a:rPr>
              <a:t>Jahán</a:t>
            </a:r>
            <a:r>
              <a:rPr lang="es-ES" altLang="es-ES" sz="2800" b="1" dirty="0">
                <a:latin typeface="+mj-lt"/>
              </a:rPr>
              <a:t> construyó el </a:t>
            </a:r>
            <a:r>
              <a:rPr lang="es-ES" altLang="es-ES" sz="2800" b="1" dirty="0" err="1" smtClean="0">
                <a:latin typeface="+mj-lt"/>
              </a:rPr>
              <a:t>Taj</a:t>
            </a:r>
            <a:r>
              <a:rPr lang="es-ES" altLang="es-ES" sz="2800" b="1" dirty="0" smtClean="0">
                <a:latin typeface="+mj-lt"/>
              </a:rPr>
              <a:t> </a:t>
            </a:r>
            <a:r>
              <a:rPr lang="es-ES" altLang="es-ES" sz="2800" b="1" dirty="0" err="1">
                <a:latin typeface="+mj-lt"/>
              </a:rPr>
              <a:t>Mahal</a:t>
            </a:r>
            <a:endParaRPr lang="es-ES" altLang="es-ES" sz="2800" b="1" dirty="0">
              <a:latin typeface="+mj-lt"/>
            </a:endParaRPr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24175"/>
            <a:ext cx="4224337" cy="31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29000"/>
            <a:ext cx="2573338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596900"/>
            <a:ext cx="7158037" cy="1412875"/>
          </a:xfrm>
        </p:spPr>
        <p:txBody>
          <a:bodyPr>
            <a:normAutofit/>
          </a:bodyPr>
          <a:lstStyle/>
          <a:p>
            <a:pPr algn="ctr"/>
            <a:r>
              <a:rPr lang="es-ES" alt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 Dominio Británico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altLang="es-ES" sz="2800" b="1" dirty="0" smtClean="0">
              <a:latin typeface="+mj-lt"/>
            </a:endParaRPr>
          </a:p>
          <a:p>
            <a:r>
              <a:rPr lang="es-ES" altLang="es-ES" sz="2800" b="1" dirty="0" smtClean="0">
                <a:latin typeface="+mj-lt"/>
              </a:rPr>
              <a:t>Los </a:t>
            </a:r>
            <a:r>
              <a:rPr lang="es-ES" altLang="es-ES" sz="2800" b="1" dirty="0">
                <a:latin typeface="+mj-lt"/>
              </a:rPr>
              <a:t>europeos instalan bases comerciales en la </a:t>
            </a:r>
            <a:r>
              <a:rPr lang="es-ES" altLang="es-ES" sz="2800" b="1" dirty="0" smtClean="0">
                <a:latin typeface="+mj-lt"/>
              </a:rPr>
              <a:t>costa</a:t>
            </a:r>
          </a:p>
          <a:p>
            <a:r>
              <a:rPr lang="es-ES" altLang="es-ES" sz="2800" b="1" dirty="0" smtClean="0">
                <a:latin typeface="+mj-lt"/>
              </a:rPr>
              <a:t>Se </a:t>
            </a:r>
            <a:r>
              <a:rPr lang="es-ES" altLang="es-ES" sz="2800" b="1" dirty="0">
                <a:latin typeface="+mj-lt"/>
              </a:rPr>
              <a:t>lanzan a la conquista territorial</a:t>
            </a:r>
          </a:p>
          <a:p>
            <a:r>
              <a:rPr lang="es-ES" altLang="es-ES" sz="2800" b="1" dirty="0">
                <a:latin typeface="+mj-lt"/>
              </a:rPr>
              <a:t>Revuelta de los Cipayos</a:t>
            </a:r>
          </a:p>
          <a:p>
            <a:r>
              <a:rPr lang="es-ES" altLang="es-ES" sz="2800" b="1" dirty="0">
                <a:latin typeface="+mj-lt"/>
              </a:rPr>
              <a:t>El gobierno de la India </a:t>
            </a:r>
          </a:p>
          <a:p>
            <a:pPr>
              <a:buFont typeface="Wingdings" pitchFamily="2" charset="2"/>
              <a:buNone/>
            </a:pPr>
            <a:r>
              <a:rPr lang="es-ES" altLang="es-ES" sz="2800" b="1" dirty="0">
                <a:latin typeface="+mj-lt"/>
              </a:rPr>
              <a:t>pasó a la Corona </a:t>
            </a:r>
          </a:p>
          <a:p>
            <a:pPr>
              <a:buFont typeface="Wingdings" pitchFamily="2" charset="2"/>
              <a:buNone/>
            </a:pPr>
            <a:r>
              <a:rPr lang="es-ES" altLang="es-ES" sz="2800" b="1" dirty="0">
                <a:latin typeface="+mj-lt"/>
              </a:rPr>
              <a:t>de Inglaterra</a:t>
            </a:r>
          </a:p>
          <a:p>
            <a:pPr>
              <a:buFont typeface="Wingdings" pitchFamily="2" charset="2"/>
              <a:buNone/>
            </a:pPr>
            <a:endParaRPr lang="es-ES" altLang="es-ES" b="1" dirty="0">
              <a:solidFill>
                <a:srgbClr val="008000"/>
              </a:solidFill>
              <a:latin typeface="Papyrus" pitchFamily="66" charset="0"/>
            </a:endParaRPr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500438"/>
            <a:ext cx="3192462" cy="21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3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294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alt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Historia Moderna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636912"/>
            <a:ext cx="8229600" cy="4525963"/>
          </a:xfrm>
        </p:spPr>
        <p:txBody>
          <a:bodyPr>
            <a:normAutofit/>
          </a:bodyPr>
          <a:lstStyle/>
          <a:p>
            <a:r>
              <a:rPr lang="es-ES" altLang="es-ES" b="1" dirty="0">
                <a:latin typeface="+mj-lt"/>
              </a:rPr>
              <a:t>1905- Movimiento Nacionalista de la India</a:t>
            </a:r>
          </a:p>
          <a:p>
            <a:r>
              <a:rPr lang="es-ES" altLang="es-ES" b="1" dirty="0">
                <a:latin typeface="+mj-lt"/>
              </a:rPr>
              <a:t>1947- La India Libre y Moderna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941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692697"/>
            <a:ext cx="7158038" cy="936104"/>
          </a:xfrm>
        </p:spPr>
        <p:txBody>
          <a:bodyPr>
            <a:normAutofit/>
          </a:bodyPr>
          <a:lstStyle/>
          <a:p>
            <a:pPr algn="ctr"/>
            <a:r>
              <a:rPr lang="es-ES" alt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India Libre y Moderna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altLang="es-E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15 Agosto 1947: La India se independiza</a:t>
            </a:r>
          </a:p>
          <a:p>
            <a:r>
              <a:rPr lang="es-ES" altLang="es-E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1950: Constitución de la República de la India</a:t>
            </a:r>
          </a:p>
        </p:txBody>
      </p:sp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4643437" cy="3154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0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2008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es-ES" b="1" dirty="0">
                <a:solidFill>
                  <a:schemeClr val="tx2"/>
                </a:solidFill>
                <a:ea typeface="+mn-ea"/>
                <a:cs typeface="Arial" charset="0"/>
              </a:rPr>
              <a:t>Diversidad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5" y="116632"/>
            <a:ext cx="2805113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496944" cy="5328592"/>
          </a:xfrm>
        </p:spPr>
      </p:pic>
    </p:spTree>
    <p:extLst>
      <p:ext uri="{BB962C8B-B14F-4D97-AF65-F5344CB8AC3E}">
        <p14:creationId xmlns:p14="http://schemas.microsoft.com/office/powerpoint/2010/main" val="20789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3453"/>
            <a:ext cx="3527160" cy="24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355976" y="482769"/>
            <a:ext cx="4608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>
                <a:solidFill>
                  <a:schemeClr val="tx2"/>
                </a:solidFill>
                <a:latin typeface="Century Gothic" panose="020B0502020202020204" pitchFamily="34" charset="0"/>
                <a:cs typeface="Arial" charset="0"/>
              </a:rPr>
              <a:t>El territorio de la India presenta una muestra de gran biodiversidad</a:t>
            </a:r>
            <a:r>
              <a:rPr lang="es-ES" altLang="es-ES" sz="2000" b="1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4" y="39832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09908"/>
            <a:ext cx="3863604" cy="249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0042"/>
            <a:ext cx="3547718" cy="263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radiancetour.com/themeimage/1326710683Selva_Tropical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4674" y="3891890"/>
            <a:ext cx="3922938" cy="267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42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72008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28289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307"/>
          <a:stretch>
            <a:fillRect/>
          </a:stretch>
        </p:blipFill>
        <p:spPr bwMode="auto">
          <a:xfrm>
            <a:off x="539552" y="1524559"/>
            <a:ext cx="777716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75856" y="692696"/>
            <a:ext cx="529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rgbClr val="1F497D"/>
                </a:solidFill>
                <a:latin typeface="Century Gothic"/>
              </a:rPr>
              <a:t>Bandera Nacional</a:t>
            </a:r>
            <a:endParaRPr lang="es-ES" sz="4400" b="1" dirty="0">
              <a:solidFill>
                <a:srgbClr val="1F497D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862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74873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2"/>
                </a:solidFill>
              </a:rPr>
              <a:t>Emblema de la India</a:t>
            </a:r>
            <a:endParaRPr lang="es-ES" b="1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952328" cy="47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67" y="1916832"/>
            <a:ext cx="439248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99287" y="3059668"/>
            <a:ext cx="2330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ES" sz="2000" dirty="0" err="1">
                <a:solidFill>
                  <a:prstClr val="black"/>
                </a:solidFill>
                <a:latin typeface="Berlin Sans FB" pitchFamily="34" charset="0"/>
              </a:rPr>
              <a:t>Satyamev</a:t>
            </a:r>
            <a:r>
              <a:rPr lang="es-ES_tradnl" altLang="es-ES" sz="2000" dirty="0">
                <a:solidFill>
                  <a:prstClr val="black"/>
                </a:solidFill>
                <a:latin typeface="Berlin Sans FB" pitchFamily="34" charset="0"/>
              </a:rPr>
              <a:t> </a:t>
            </a:r>
            <a:r>
              <a:rPr lang="es-ES_tradnl" altLang="es-ES" sz="2000" dirty="0" err="1">
                <a:solidFill>
                  <a:prstClr val="black"/>
                </a:solidFill>
                <a:latin typeface="Berlin Sans FB" pitchFamily="34" charset="0"/>
              </a:rPr>
              <a:t>jayte</a:t>
            </a:r>
            <a:r>
              <a:rPr lang="es-ES_tradnl" altLang="es-ES" sz="2000" dirty="0">
                <a:solidFill>
                  <a:prstClr val="black"/>
                </a:solidFill>
                <a:latin typeface="Berlin Sans FB" pitchFamily="34" charset="0"/>
              </a:rPr>
              <a:t> </a:t>
            </a:r>
            <a:endParaRPr lang="es-ES" altLang="es-ES" sz="2000" dirty="0">
              <a:solidFill>
                <a:prstClr val="black"/>
              </a:solidFill>
              <a:latin typeface="Berlin Sans FB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40417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301208"/>
            <a:ext cx="28829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3" y="260648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3" y="256328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1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692696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black"/>
                </a:solidFill>
              </a:rPr>
              <a:t>EL PRIMER PASO:  ENTENDER NUESTRA PROPIA CULTURA PARA PODER ENTENDER EL SISTEMA DE VALORES Y CONDUCTAS DE LOS DEMÁS</a:t>
            </a:r>
          </a:p>
          <a:p>
            <a:endParaRPr lang="es-ES" dirty="0">
              <a:solidFill>
                <a:prstClr val="black"/>
              </a:solidFill>
            </a:endParaRPr>
          </a:p>
          <a:p>
            <a:r>
              <a:rPr lang="es-ES" dirty="0" smtClean="0">
                <a:solidFill>
                  <a:prstClr val="black"/>
                </a:solidFill>
              </a:rPr>
              <a:t>Modelo de Orientación Cultural:</a:t>
            </a:r>
          </a:p>
          <a:p>
            <a:r>
              <a:rPr lang="es-ES" dirty="0">
                <a:solidFill>
                  <a:prstClr val="black"/>
                </a:solidFill>
              </a:rPr>
              <a:t>	</a:t>
            </a:r>
            <a:r>
              <a:rPr lang="es-ES" dirty="0" smtClean="0">
                <a:solidFill>
                  <a:prstClr val="black"/>
                </a:solidFill>
              </a:rPr>
              <a:t>-Identifica </a:t>
            </a:r>
            <a:r>
              <a:rPr lang="es-ES" dirty="0" err="1" smtClean="0">
                <a:solidFill>
                  <a:prstClr val="black"/>
                </a:solidFill>
              </a:rPr>
              <a:t>similaridades</a:t>
            </a:r>
            <a:r>
              <a:rPr lang="es-ES" dirty="0" smtClean="0">
                <a:solidFill>
                  <a:prstClr val="black"/>
                </a:solidFill>
              </a:rPr>
              <a:t> y diferencias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	-Nos hace pensar en las diferencias culturales evitando prejuicios/ juicios.</a:t>
            </a:r>
            <a:endParaRPr lang="es-ES" dirty="0">
              <a:solidFill>
                <a:prstClr val="black"/>
              </a:solidFill>
            </a:endParaRPr>
          </a:p>
          <a:p>
            <a:r>
              <a:rPr lang="es-ES" dirty="0" smtClean="0">
                <a:solidFill>
                  <a:prstClr val="black"/>
                </a:solidFill>
              </a:rPr>
              <a:t>	-Nos ayuda a entender las diferencias y cómo éstas pueden afectar al entorno	laboral.</a:t>
            </a:r>
            <a:r>
              <a:rPr lang="es-ES" dirty="0">
                <a:solidFill>
                  <a:prstClr val="black"/>
                </a:solidFill>
              </a:rPr>
              <a:t>	</a:t>
            </a:r>
            <a:endParaRPr lang="es-ES" dirty="0" smtClean="0">
              <a:solidFill>
                <a:prstClr val="black"/>
              </a:solidFill>
            </a:endParaRPr>
          </a:p>
          <a:p>
            <a:r>
              <a:rPr lang="es-ES" dirty="0">
                <a:solidFill>
                  <a:prstClr val="black"/>
                </a:solidFill>
              </a:rPr>
              <a:t>	</a:t>
            </a:r>
            <a:r>
              <a:rPr lang="es-ES" dirty="0" smtClean="0">
                <a:solidFill>
                  <a:prstClr val="black"/>
                </a:solidFill>
              </a:rPr>
              <a:t>	</a:t>
            </a:r>
          </a:p>
        </p:txBody>
      </p:sp>
      <p:graphicFrame>
        <p:nvGraphicFramePr>
          <p:cNvPr id="5" name="2 Gráfico"/>
          <p:cNvGraphicFramePr>
            <a:graphicFrameLocks/>
          </p:cNvGraphicFramePr>
          <p:nvPr>
            <p:extLst/>
          </p:nvPr>
        </p:nvGraphicFramePr>
        <p:xfrm>
          <a:off x="1691680" y="3501008"/>
          <a:ext cx="568863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835696" y="630932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</a:rPr>
              <a:t>Prioridad en relaciones</a:t>
            </a:r>
            <a:r>
              <a:rPr lang="es-ES" dirty="0" smtClean="0">
                <a:solidFill>
                  <a:prstClr val="black"/>
                </a:solidFill>
              </a:rPr>
              <a:t>                          </a:t>
            </a:r>
            <a:r>
              <a:rPr lang="es-ES" sz="1600" dirty="0" smtClean="0">
                <a:solidFill>
                  <a:prstClr val="black"/>
                </a:solidFill>
              </a:rPr>
              <a:t>Prioridad en tareas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8" name="7 Flecha izquierda y derecha"/>
          <p:cNvSpPr/>
          <p:nvPr/>
        </p:nvSpPr>
        <p:spPr>
          <a:xfrm>
            <a:off x="4139952" y="6414797"/>
            <a:ext cx="1008112" cy="158377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3568" y="364502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prstClr val="black"/>
                </a:solidFill>
              </a:rPr>
              <a:t>Nº personas</a:t>
            </a:r>
            <a:endParaRPr lang="es-ES" sz="1400" b="1" dirty="0">
              <a:solidFill>
                <a:prstClr val="black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39342" y="365516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70C0"/>
                </a:solidFill>
              </a:rPr>
              <a:t>ALEMANIA</a:t>
            </a:r>
            <a:endParaRPr lang="es-ES" sz="1600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83567" y="3236624"/>
            <a:ext cx="720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Algerian" panose="04020705040A02060702" pitchFamily="82" charset="0"/>
              </a:rPr>
              <a:t>TENDENCIAS EN LA FORMA DE ACERCAMIENTO EN EL TRABAJO</a:t>
            </a:r>
            <a:endParaRPr lang="es-ES" dirty="0">
              <a:solidFill>
                <a:prstClr val="black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01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836711"/>
            <a:ext cx="8229600" cy="648073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es-ES" b="1" dirty="0" smtClean="0">
                <a:solidFill>
                  <a:schemeClr val="tx2"/>
                </a:solidFill>
                <a:ea typeface="+mn-ea"/>
                <a:cs typeface="Arial" charset="0"/>
              </a:rPr>
              <a:t>Moneda (Rupia)</a:t>
            </a:r>
            <a:endParaRPr lang="es-ES" b="1" dirty="0">
              <a:solidFill>
                <a:schemeClr val="tx2"/>
              </a:solidFill>
              <a:ea typeface="+mn-ea"/>
              <a:cs typeface="Arial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60449"/>
            <a:ext cx="669674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http://conmochilacom.conmochilacom.netdna-cdn.com/wp-content/uploads/2010/11/moneda-1-2-5-10-rupia-india.jpg?6c859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26" r="2284"/>
          <a:stretch/>
        </p:blipFill>
        <p:spPr bwMode="auto">
          <a:xfrm rot="16200000">
            <a:off x="5076061" y="2852938"/>
            <a:ext cx="4968552" cy="237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27368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5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468052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5167351" y="1628800"/>
            <a:ext cx="3529013" cy="18002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" sz="2400" b="1" kern="0" dirty="0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ES" sz="2400" b="1" kern="0" dirty="0" smtClean="0">
                <a:solidFill>
                  <a:prstClr val="black"/>
                </a:solidFill>
              </a:rPr>
              <a:t>España: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ES" sz="2400" b="1" kern="0" dirty="0" smtClean="0">
                <a:solidFill>
                  <a:prstClr val="black"/>
                </a:solidFill>
              </a:rPr>
              <a:t>              46.081.574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ES" sz="2400" b="1" kern="0" dirty="0" smtClean="0">
                <a:solidFill>
                  <a:prstClr val="black"/>
                </a:solidFill>
              </a:rPr>
              <a:t>India: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s-ES" sz="2400" b="1" kern="0" dirty="0" smtClean="0">
                <a:solidFill>
                  <a:prstClr val="black"/>
                </a:solidFill>
              </a:rPr>
              <a:t>            1.300.000.000</a:t>
            </a:r>
            <a:endParaRPr lang="es-ES" altLang="es-ES" sz="2400" b="1" kern="0" dirty="0" smtClean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ES" kern="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098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59832" y="432939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1F497D"/>
                </a:solidFill>
                <a:latin typeface="Century Gothic"/>
              </a:rPr>
              <a:t>Demografía</a:t>
            </a:r>
            <a:endParaRPr lang="es-ES" sz="4400" b="1" dirty="0">
              <a:solidFill>
                <a:srgbClr val="1F497D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410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24743"/>
            <a:ext cx="8556943" cy="5327275"/>
          </a:xfrm>
        </p:spPr>
        <p:txBody>
          <a:bodyPr>
            <a:normAutofit/>
          </a:bodyPr>
          <a:lstStyle/>
          <a:p>
            <a:pPr algn="l"/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8" y="5795695"/>
            <a:ext cx="907033" cy="61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47664" y="5812256"/>
            <a:ext cx="129614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1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Nueva Delhi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1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1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millones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15816" y="5827065"/>
            <a:ext cx="914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1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s-ES" altLang="es-ES" sz="1100" b="1" dirty="0" smtClean="0">
                <a:solidFill>
                  <a:prstClr val="black"/>
                </a:solidFill>
                <a:latin typeface="Arial" charset="0"/>
              </a:rPr>
              <a:t>Kolkata</a:t>
            </a:r>
            <a:endParaRPr lang="es-ES" altLang="es-ES" sz="1100" b="1" dirty="0">
              <a:solidFill>
                <a:prstClr val="black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100" b="1" dirty="0">
                <a:solidFill>
                  <a:prstClr val="black"/>
                </a:solidFill>
                <a:latin typeface="Arial" charset="0"/>
              </a:rPr>
              <a:t>14 millones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44" y="5812256"/>
            <a:ext cx="8413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838817"/>
            <a:ext cx="8651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4" y="1315987"/>
            <a:ext cx="5919114" cy="432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10" y="1096571"/>
            <a:ext cx="2277789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9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niño españ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20510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 descr="niña in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3886200"/>
            <a:ext cx="2032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AutoShape 8"/>
          <p:cNvSpPr>
            <a:spLocks noChangeArrowheads="1"/>
          </p:cNvSpPr>
          <p:nvPr/>
        </p:nvSpPr>
        <p:spPr bwMode="auto">
          <a:xfrm>
            <a:off x="2819400" y="4267200"/>
            <a:ext cx="1905000" cy="1066800"/>
          </a:xfrm>
          <a:prstGeom prst="wedgeEllipseCallout">
            <a:avLst>
              <a:gd name="adj1" fmla="val -112083"/>
              <a:gd name="adj2" fmla="val -17708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2533" name="Picture 9" descr="españ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0"/>
            <a:ext cx="2438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catal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0205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euske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09888"/>
            <a:ext cx="1752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galle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9325"/>
            <a:ext cx="1600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ind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2743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4" descr="inglé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93243"/>
            <a:ext cx="22098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AutoShape 15"/>
          <p:cNvSpPr>
            <a:spLocks noChangeArrowheads="1"/>
          </p:cNvSpPr>
          <p:nvPr/>
        </p:nvSpPr>
        <p:spPr bwMode="auto">
          <a:xfrm>
            <a:off x="2209800" y="3429000"/>
            <a:ext cx="1676400" cy="838200"/>
          </a:xfrm>
          <a:prstGeom prst="wedgeEllipseCallout">
            <a:avLst>
              <a:gd name="adj1" fmla="val -84093"/>
              <a:gd name="adj2" fmla="val 82574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0" name="AutoShape 16"/>
          <p:cNvSpPr>
            <a:spLocks noChangeArrowheads="1"/>
          </p:cNvSpPr>
          <p:nvPr/>
        </p:nvSpPr>
        <p:spPr bwMode="auto">
          <a:xfrm>
            <a:off x="1295400" y="2667000"/>
            <a:ext cx="1676400" cy="838200"/>
          </a:xfrm>
          <a:prstGeom prst="wedgeEllipseCallout">
            <a:avLst>
              <a:gd name="adj1" fmla="val -34282"/>
              <a:gd name="adj2" fmla="val 158333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1" name="AutoShape 17"/>
          <p:cNvSpPr>
            <a:spLocks noChangeArrowheads="1"/>
          </p:cNvSpPr>
          <p:nvPr/>
        </p:nvSpPr>
        <p:spPr bwMode="auto">
          <a:xfrm>
            <a:off x="152400" y="3200400"/>
            <a:ext cx="1524000" cy="838200"/>
          </a:xfrm>
          <a:prstGeom prst="wedgeEllipseCallout">
            <a:avLst>
              <a:gd name="adj1" fmla="val 38750"/>
              <a:gd name="adj2" fmla="val 57954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2" name="AutoShape 18"/>
          <p:cNvSpPr>
            <a:spLocks noChangeArrowheads="1"/>
          </p:cNvSpPr>
          <p:nvPr/>
        </p:nvSpPr>
        <p:spPr bwMode="auto">
          <a:xfrm>
            <a:off x="5029200" y="3810000"/>
            <a:ext cx="1676400" cy="838200"/>
          </a:xfrm>
          <a:prstGeom prst="wedgeEllipseCallout">
            <a:avLst>
              <a:gd name="adj1" fmla="val 107764"/>
              <a:gd name="adj2" fmla="val 65343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3" name="AutoShape 19"/>
          <p:cNvSpPr>
            <a:spLocks noChangeArrowheads="1"/>
          </p:cNvSpPr>
          <p:nvPr/>
        </p:nvSpPr>
        <p:spPr bwMode="auto">
          <a:xfrm>
            <a:off x="6248400" y="2819400"/>
            <a:ext cx="1676400" cy="838200"/>
          </a:xfrm>
          <a:prstGeom prst="wedgeEllipseCallout">
            <a:avLst>
              <a:gd name="adj1" fmla="val 35037"/>
              <a:gd name="adj2" fmla="val 152273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4" name="AutoShape 21"/>
          <p:cNvSpPr>
            <a:spLocks noChangeArrowheads="1"/>
          </p:cNvSpPr>
          <p:nvPr/>
        </p:nvSpPr>
        <p:spPr bwMode="auto">
          <a:xfrm>
            <a:off x="4419600" y="2895600"/>
            <a:ext cx="1676400" cy="838200"/>
          </a:xfrm>
          <a:prstGeom prst="wedgeEllipseCallout">
            <a:avLst>
              <a:gd name="adj1" fmla="val 105208"/>
              <a:gd name="adj2" fmla="val 82384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5" name="AutoShape 22"/>
          <p:cNvSpPr>
            <a:spLocks noChangeArrowheads="1"/>
          </p:cNvSpPr>
          <p:nvPr/>
        </p:nvSpPr>
        <p:spPr bwMode="auto">
          <a:xfrm>
            <a:off x="5181600" y="2057400"/>
            <a:ext cx="1676400" cy="838200"/>
          </a:xfrm>
          <a:prstGeom prst="wedgeEllipseCallout">
            <a:avLst>
              <a:gd name="adj1" fmla="val 107764"/>
              <a:gd name="adj2" fmla="val 292616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6" name="AutoShape 23"/>
          <p:cNvSpPr>
            <a:spLocks noChangeArrowheads="1"/>
          </p:cNvSpPr>
          <p:nvPr/>
        </p:nvSpPr>
        <p:spPr bwMode="auto">
          <a:xfrm>
            <a:off x="6477000" y="1676400"/>
            <a:ext cx="1676400" cy="838200"/>
          </a:xfrm>
          <a:prstGeom prst="wedgeEllipseCallout">
            <a:avLst>
              <a:gd name="adj1" fmla="val 29546"/>
              <a:gd name="adj2" fmla="val 317616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7" name="AutoShape 24"/>
          <p:cNvSpPr>
            <a:spLocks noChangeArrowheads="1"/>
          </p:cNvSpPr>
          <p:nvPr/>
        </p:nvSpPr>
        <p:spPr bwMode="auto">
          <a:xfrm>
            <a:off x="5105400" y="4800600"/>
            <a:ext cx="1676400" cy="838200"/>
          </a:xfrm>
          <a:prstGeom prst="wedgeEllipseCallout">
            <a:avLst>
              <a:gd name="adj1" fmla="val 106440"/>
              <a:gd name="adj2" fmla="val -47537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8" name="AutoShape 25"/>
          <p:cNvSpPr>
            <a:spLocks noChangeArrowheads="1"/>
          </p:cNvSpPr>
          <p:nvPr/>
        </p:nvSpPr>
        <p:spPr bwMode="auto">
          <a:xfrm>
            <a:off x="5257800" y="5562600"/>
            <a:ext cx="1676400" cy="838200"/>
          </a:xfrm>
          <a:prstGeom prst="wedgeEllipseCallout">
            <a:avLst>
              <a:gd name="adj1" fmla="val 101134"/>
              <a:gd name="adj2" fmla="val -129167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49" name="AutoShape 26"/>
          <p:cNvSpPr>
            <a:spLocks noChangeArrowheads="1"/>
          </p:cNvSpPr>
          <p:nvPr/>
        </p:nvSpPr>
        <p:spPr bwMode="auto">
          <a:xfrm>
            <a:off x="7010400" y="1371600"/>
            <a:ext cx="1676400" cy="838200"/>
          </a:xfrm>
          <a:prstGeom prst="wedgeEllipseCallout">
            <a:avLst>
              <a:gd name="adj1" fmla="val 3977"/>
              <a:gd name="adj2" fmla="val 363824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50" name="AutoShape 27"/>
          <p:cNvSpPr>
            <a:spLocks noChangeArrowheads="1"/>
          </p:cNvSpPr>
          <p:nvPr/>
        </p:nvSpPr>
        <p:spPr bwMode="auto">
          <a:xfrm>
            <a:off x="7620000" y="2362200"/>
            <a:ext cx="1676400" cy="838200"/>
          </a:xfrm>
          <a:prstGeom prst="wedgeEllipseCallout">
            <a:avLst>
              <a:gd name="adj1" fmla="val -32574"/>
              <a:gd name="adj2" fmla="val 248296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51" name="AutoShape 29"/>
          <p:cNvSpPr>
            <a:spLocks noChangeArrowheads="1"/>
          </p:cNvSpPr>
          <p:nvPr/>
        </p:nvSpPr>
        <p:spPr bwMode="auto">
          <a:xfrm>
            <a:off x="4038600" y="838200"/>
            <a:ext cx="1676400" cy="838200"/>
          </a:xfrm>
          <a:prstGeom prst="wedgeEllipseCallout">
            <a:avLst>
              <a:gd name="adj1" fmla="val 179736"/>
              <a:gd name="adj2" fmla="val 424431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52" name="AutoShape 30"/>
          <p:cNvSpPr>
            <a:spLocks noChangeArrowheads="1"/>
          </p:cNvSpPr>
          <p:nvPr/>
        </p:nvSpPr>
        <p:spPr bwMode="auto">
          <a:xfrm>
            <a:off x="3352800" y="1752600"/>
            <a:ext cx="1676400" cy="838200"/>
          </a:xfrm>
          <a:prstGeom prst="wedgeEllipseCallout">
            <a:avLst>
              <a:gd name="adj1" fmla="val 217801"/>
              <a:gd name="adj2" fmla="val 314014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53" name="AutoShape 31"/>
          <p:cNvSpPr>
            <a:spLocks noChangeArrowheads="1"/>
          </p:cNvSpPr>
          <p:nvPr/>
        </p:nvSpPr>
        <p:spPr bwMode="auto">
          <a:xfrm>
            <a:off x="5791200" y="533400"/>
            <a:ext cx="1676400" cy="838200"/>
          </a:xfrm>
          <a:prstGeom prst="wedgeEllipseCallout">
            <a:avLst>
              <a:gd name="adj1" fmla="val 74528"/>
              <a:gd name="adj2" fmla="val 461366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54" name="AutoShape 32"/>
          <p:cNvSpPr>
            <a:spLocks noChangeArrowheads="1"/>
          </p:cNvSpPr>
          <p:nvPr/>
        </p:nvSpPr>
        <p:spPr bwMode="auto">
          <a:xfrm>
            <a:off x="7467600" y="304800"/>
            <a:ext cx="1676400" cy="838200"/>
          </a:xfrm>
          <a:prstGeom prst="wedgeEllipseCallout">
            <a:avLst>
              <a:gd name="adj1" fmla="val -23389"/>
              <a:gd name="adj2" fmla="val 483523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555" name="AutoShape 33"/>
          <p:cNvSpPr>
            <a:spLocks noChangeArrowheads="1"/>
          </p:cNvSpPr>
          <p:nvPr/>
        </p:nvSpPr>
        <p:spPr bwMode="auto">
          <a:xfrm>
            <a:off x="8305800" y="3733800"/>
            <a:ext cx="838200" cy="457200"/>
          </a:xfrm>
          <a:prstGeom prst="wedgeEllipseCallout">
            <a:avLst>
              <a:gd name="adj1" fmla="val -91667"/>
              <a:gd name="adj2" fmla="val 184722"/>
            </a:avLst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s-E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2556" name="Picture 34" descr="bengal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638800"/>
            <a:ext cx="17287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35" descr="gujarat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4864100"/>
            <a:ext cx="1881187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6" descr="KANAD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2971800"/>
            <a:ext cx="180498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7" descr="KONKOM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04" y="3810000"/>
            <a:ext cx="91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0" name="Picture 38" descr="malayala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1524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40" descr="marath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65200"/>
            <a:ext cx="17287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2" name="Picture 41" descr="NEPAL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688975"/>
            <a:ext cx="2185987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3" name="Picture 42" descr="PUNGANI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"/>
            <a:ext cx="19335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4" name="Picture 43" descr="SINDHI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193925"/>
            <a:ext cx="17049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Picture 44" descr="tamil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091" y="2576512"/>
            <a:ext cx="19812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6" name="Picture 45" descr="telugu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009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7" name="Picture 46" descr="URDU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95400"/>
            <a:ext cx="233838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2" y="0"/>
            <a:ext cx="273685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-5258"/>
            <a:ext cx="2835275" cy="67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54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4" y="39832"/>
            <a:ext cx="27368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india calling-religious un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496944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50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4860032" y="1628800"/>
            <a:ext cx="36107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640871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44824"/>
            <a:ext cx="1554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3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4849678" y="1598066"/>
            <a:ext cx="36107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3690"/>
            <a:ext cx="3664034" cy="243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13" y="1183689"/>
            <a:ext cx="3639443" cy="240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982276" y="417406"/>
            <a:ext cx="334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Medio rural y medio urbano:</a:t>
            </a:r>
          </a:p>
          <a:p>
            <a:pPr algn="ctr"/>
            <a:r>
              <a:rPr lang="es-ES" b="1" dirty="0">
                <a:solidFill>
                  <a:schemeClr val="tx2"/>
                </a:solidFill>
                <a:latin typeface="Calibri" panose="020F0502020204030204" pitchFamily="34" charset="0"/>
              </a:rPr>
              <a:t>C</a:t>
            </a:r>
            <a:r>
              <a:rPr lang="es-E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ontrastes</a:t>
            </a:r>
            <a:endParaRPr lang="es-ES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37" y="3824753"/>
            <a:ext cx="4326503" cy="28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59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hyd stree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80728"/>
            <a:ext cx="450173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47525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4932040" y="48604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tx2"/>
                </a:solidFill>
                <a:latin typeface="+mj-lt"/>
              </a:rPr>
              <a:t>Carreteras en la India</a:t>
            </a:r>
            <a:endParaRPr lang="es-ES" sz="2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0933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4860032" y="1628800"/>
            <a:ext cx="36107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6895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23928" y="26064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1F497D"/>
                </a:solidFill>
                <a:latin typeface="Century Gothic"/>
              </a:rPr>
              <a:t>Familia</a:t>
            </a:r>
            <a:endParaRPr lang="es-ES" sz="4000" b="1" dirty="0">
              <a:solidFill>
                <a:srgbClr val="1F497D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815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b="1" dirty="0" smtClean="0">
                <a:solidFill>
                  <a:schemeClr val="tx2"/>
                </a:solidFill>
              </a:rPr>
              <a:t>Festival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35292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73685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93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 de flecha"/>
          <p:cNvCxnSpPr/>
          <p:nvPr/>
        </p:nvCxnSpPr>
        <p:spPr>
          <a:xfrm>
            <a:off x="7812360" y="773417"/>
            <a:ext cx="0" cy="554461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7812360" y="914236"/>
            <a:ext cx="11521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prstClr val="black"/>
                </a:solidFill>
              </a:rPr>
              <a:t>-</a:t>
            </a:r>
            <a:r>
              <a:rPr lang="es-ES" sz="1400" dirty="0" smtClean="0">
                <a:solidFill>
                  <a:prstClr val="black"/>
                </a:solidFill>
              </a:rPr>
              <a:t>Japón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-Indonesia</a:t>
            </a:r>
          </a:p>
          <a:p>
            <a:endParaRPr lang="es-ES" sz="1400" dirty="0" smtClean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</a:t>
            </a:r>
            <a:r>
              <a:rPr lang="es-ES" sz="1400" dirty="0" err="1" smtClean="0">
                <a:solidFill>
                  <a:prstClr val="black"/>
                </a:solidFill>
              </a:rPr>
              <a:t>Africa</a:t>
            </a:r>
            <a:endParaRPr lang="es-ES" sz="1400" dirty="0" smtClean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-China</a:t>
            </a:r>
          </a:p>
          <a:p>
            <a:endParaRPr lang="es-ES" sz="1400" dirty="0" smtClean="0">
              <a:solidFill>
                <a:prstClr val="black"/>
              </a:solidFill>
            </a:endParaRP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-Malasia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-España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-Italia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-Costa Rica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-UK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-Australia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-USA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-Alemania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-Holanda</a:t>
            </a:r>
          </a:p>
          <a:p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76256" y="980728"/>
            <a:ext cx="8640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prstClr val="black"/>
                </a:solidFill>
              </a:rPr>
              <a:t>México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err="1">
                <a:solidFill>
                  <a:prstClr val="black"/>
                </a:solidFill>
              </a:rPr>
              <a:t>A</a:t>
            </a:r>
            <a:r>
              <a:rPr lang="es-ES" sz="1400" dirty="0" err="1" smtClean="0">
                <a:solidFill>
                  <a:prstClr val="black"/>
                </a:solidFill>
              </a:rPr>
              <a:t>rabes</a:t>
            </a:r>
            <a:endParaRPr lang="es-ES" sz="1400" dirty="0" smtClean="0">
              <a:solidFill>
                <a:prstClr val="black"/>
              </a:solidFill>
            </a:endParaRP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Filipinas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Brasil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India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Singapur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Grecia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Francia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endParaRPr lang="es-ES" sz="1400" dirty="0" smtClean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Austria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err="1" smtClean="0">
                <a:solidFill>
                  <a:prstClr val="black"/>
                </a:solidFill>
              </a:rPr>
              <a:t>Escandin</a:t>
            </a:r>
            <a:endParaRPr lang="es-ES" sz="1400" dirty="0" smtClean="0">
              <a:solidFill>
                <a:prstClr val="black"/>
              </a:solidFill>
            </a:endParaRP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Israel</a:t>
            </a:r>
          </a:p>
          <a:p>
            <a:endParaRPr lang="es-ES" sz="1400" dirty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Suiza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395536" y="773417"/>
            <a:ext cx="6264696" cy="28716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23528" y="3789040"/>
            <a:ext cx="6408712" cy="28803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63688" y="9142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black"/>
                </a:solidFill>
              </a:rPr>
              <a:t>Culturas de Alto contexto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9552" y="1259916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</a:rPr>
              <a:t>-</a:t>
            </a:r>
            <a:r>
              <a:rPr lang="es-ES" b="1" dirty="0" smtClean="0">
                <a:solidFill>
                  <a:prstClr val="black"/>
                </a:solidFill>
              </a:rPr>
              <a:t>Valores y creencias</a:t>
            </a:r>
            <a:r>
              <a:rPr lang="es-ES" dirty="0" smtClean="0">
                <a:solidFill>
                  <a:prstClr val="black"/>
                </a:solidFill>
              </a:rPr>
              <a:t>: Confían en las relaciones extensas y tienden a comunicarse de una forma  implícita.  Son sensibles al contexto en el q se comunican. El crear relaciones es una prioridad. </a:t>
            </a:r>
          </a:p>
          <a:p>
            <a:r>
              <a:rPr lang="es-ES" b="1" dirty="0" smtClean="0">
                <a:solidFill>
                  <a:prstClr val="black"/>
                </a:solidFill>
              </a:rPr>
              <a:t>-Conductas: </a:t>
            </a:r>
            <a:r>
              <a:rPr lang="es-ES" dirty="0" smtClean="0">
                <a:solidFill>
                  <a:prstClr val="black"/>
                </a:solidFill>
              </a:rPr>
              <a:t>se comunican de forma implícita/ se centran en el trabajo a través de las relaciones/ acuerdos verbales basados en la confianza y la lealtad/ flexibilidad y fluidez pasando de las relaciones laborales a personales y vv.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619672" y="38166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black"/>
                </a:solidFill>
              </a:rPr>
              <a:t>Culturas de Bajo contexto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5536" y="4185958"/>
            <a:ext cx="6264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black"/>
                </a:solidFill>
              </a:rPr>
              <a:t>-Valores y creencias:  </a:t>
            </a:r>
            <a:r>
              <a:rPr lang="es-ES" dirty="0" smtClean="0">
                <a:solidFill>
                  <a:prstClr val="black"/>
                </a:solidFill>
              </a:rPr>
              <a:t>Prefieren comunicarse de forma explícita con un lenguaje concreto y orientado al trabajo, sin mezclar contextos. Su escucha es literal no implícita. Las relaciones personales no son necesarias para una comunicación efectiva. </a:t>
            </a:r>
          </a:p>
          <a:p>
            <a:r>
              <a:rPr lang="es-ES" b="1" dirty="0" smtClean="0">
                <a:solidFill>
                  <a:prstClr val="black"/>
                </a:solidFill>
              </a:rPr>
              <a:t>–Conducta: </a:t>
            </a:r>
            <a:r>
              <a:rPr lang="es-ES" dirty="0" smtClean="0">
                <a:solidFill>
                  <a:prstClr val="black"/>
                </a:solidFill>
              </a:rPr>
              <a:t>se comunican de forma explícita y centrada en el trabajo / lo que digo es lo que quiero decir/ distinción clara entre el contexto laboral y social (personal)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660232" y="483365"/>
            <a:ext cx="2313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79646"/>
                </a:solidFill>
                <a:latin typeface="Bradley Hand ITC" panose="03070402050302030203" pitchFamily="66" charset="0"/>
              </a:rPr>
              <a:t>Culturas de alto contexto</a:t>
            </a:r>
            <a:endParaRPr lang="es-ES" sz="1600" b="1" dirty="0">
              <a:solidFill>
                <a:srgbClr val="F79646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660232" y="6318033"/>
            <a:ext cx="2313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00B050"/>
                </a:solidFill>
                <a:latin typeface="Bradley Hand ITC" panose="03070402050302030203" pitchFamily="66" charset="0"/>
              </a:rPr>
              <a:t>Culturas de bajo contexto</a:t>
            </a:r>
            <a:endParaRPr lang="es-ES" sz="1600" b="1" dirty="0">
              <a:solidFill>
                <a:srgbClr val="00B05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8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8064" y="166192"/>
            <a:ext cx="3240360" cy="706090"/>
          </a:xfrm>
        </p:spPr>
        <p:txBody>
          <a:bodyPr>
            <a:normAutofit/>
          </a:bodyPr>
          <a:lstStyle/>
          <a:p>
            <a:r>
              <a:rPr lang="es-ES" sz="2400" b="1" dirty="0" err="1" smtClean="0">
                <a:solidFill>
                  <a:schemeClr val="tx2"/>
                </a:solidFill>
              </a:rPr>
              <a:t>Diwali</a:t>
            </a:r>
            <a:endParaRPr lang="es-ES" sz="2400" b="1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80777"/>
            <a:ext cx="417646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73685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9433"/>
            <a:ext cx="4248472" cy="32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467544" y="2857359"/>
            <a:ext cx="4176464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err="1" smtClean="0">
                <a:solidFill>
                  <a:schemeClr val="tx2"/>
                </a:solidFill>
              </a:rPr>
              <a:t>Holi</a:t>
            </a:r>
            <a:endParaRPr lang="es-E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62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73685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139952" y="-532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rgbClr val="1F497D"/>
                </a:solidFill>
                <a:latin typeface="Century Gothic"/>
              </a:rPr>
              <a:t>Vestidos</a:t>
            </a:r>
            <a:endParaRPr lang="es-ES" sz="4400" b="1" dirty="0">
              <a:solidFill>
                <a:srgbClr val="1F497D"/>
              </a:solidFill>
              <a:latin typeface="Century Gothic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92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938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7" y="73780"/>
            <a:ext cx="273685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923928" y="665917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1F497D"/>
                </a:solidFill>
                <a:latin typeface="Century Gothic"/>
              </a:rPr>
              <a:t>Curiosidades</a:t>
            </a:r>
            <a:endParaRPr lang="es-ES" sz="3600" b="1" dirty="0">
              <a:solidFill>
                <a:srgbClr val="1F497D"/>
              </a:solidFill>
              <a:latin typeface="Century Gothic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55576" y="1735305"/>
            <a:ext cx="73448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Mover la cabeza de un lado a otro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Menor contacto físico al comunicarse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Comer con las manos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El eructo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Cruzar las piernas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Dar y recibir con la mano derecha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Abrir el regalo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Dedo meñique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82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980728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ES" sz="40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arrington" pitchFamily="82" charset="0"/>
              </a:rPr>
              <a:t>“ </a:t>
            </a:r>
            <a:r>
              <a:rPr lang="es-ES" altLang="es-ES" sz="4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Microsoft Yi Baiti" panose="03000500000000000000" pitchFamily="66" charset="0"/>
              </a:rPr>
              <a:t>No debemos nunca encerrarnos entre barreras de ideales estancados ni definirlos con términos como: </a:t>
            </a:r>
            <a:br>
              <a:rPr lang="es-ES" altLang="es-ES" sz="4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Microsoft Yi Baiti" panose="03000500000000000000" pitchFamily="66" charset="0"/>
              </a:rPr>
            </a:br>
            <a:r>
              <a:rPr lang="es-ES" altLang="es-ES" sz="4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Microsoft Yi Baiti" panose="03000500000000000000" pitchFamily="66" charset="0"/>
              </a:rPr>
              <a:t>indio, oriental, occidental, </a:t>
            </a:r>
            <a:br>
              <a:rPr lang="es-ES" altLang="es-ES" sz="4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Microsoft Yi Baiti" panose="03000500000000000000" pitchFamily="66" charset="0"/>
              </a:rPr>
            </a:br>
            <a:r>
              <a:rPr lang="es-ES" altLang="es-ES" sz="4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Microsoft Yi Baiti" panose="03000500000000000000" pitchFamily="66" charset="0"/>
              </a:rPr>
              <a:t>porque tal empeño solo lleva a robarle </a:t>
            </a:r>
            <a:br>
              <a:rPr lang="es-ES" altLang="es-ES" sz="4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Microsoft Yi Baiti" panose="03000500000000000000" pitchFamily="66" charset="0"/>
              </a:rPr>
            </a:br>
            <a:r>
              <a:rPr lang="es-ES" altLang="es-ES" sz="40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Microsoft Yi Baiti" panose="03000500000000000000" pitchFamily="66" charset="0"/>
              </a:rPr>
              <a:t>el privilegio de la vida que es la libertad.”</a:t>
            </a:r>
            <a:endParaRPr lang="es-ES" altLang="es-ES" sz="4000" b="1" dirty="0">
              <a:solidFill>
                <a:srgbClr val="1F497D"/>
              </a:solidFill>
              <a:latin typeface="Century Gothic"/>
              <a:ea typeface="Microsoft Yi Baiti" panose="03000500000000000000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273685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616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TURISMO E INTERNET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>
          <a:xfrm>
            <a:off x="2195736" y="1014801"/>
            <a:ext cx="4680520" cy="504056"/>
          </a:xfrm>
        </p:spPr>
        <p:txBody>
          <a:bodyPr>
            <a:noAutofit/>
          </a:bodyPr>
          <a:lstStyle/>
          <a:p>
            <a:pPr algn="just"/>
            <a:r>
              <a:rPr lang="es-ES" sz="2400" dirty="0" smtClean="0">
                <a:latin typeface="+mj-lt"/>
              </a:rPr>
              <a:t>        Destinos preferidos</a:t>
            </a:r>
            <a:endParaRPr lang="es-ES" sz="2400" dirty="0">
              <a:latin typeface="+mj-lt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83" y="1682601"/>
            <a:ext cx="5142887" cy="49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7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>
          <a:xfrm>
            <a:off x="1233622" y="1171765"/>
            <a:ext cx="6120679" cy="504056"/>
          </a:xfrm>
        </p:spPr>
        <p:txBody>
          <a:bodyPr>
            <a:noAutofit/>
          </a:bodyPr>
          <a:lstStyle/>
          <a:p>
            <a:pPr algn="just"/>
            <a:r>
              <a:rPr lang="es-ES" sz="2400" dirty="0" smtClean="0">
                <a:latin typeface="+mj-lt"/>
              </a:rPr>
              <a:t>        Tiempos promedio de vacaciones</a:t>
            </a:r>
            <a:endParaRPr lang="es-ES" sz="2400" dirty="0">
              <a:latin typeface="+mj-lt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5662621" cy="410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Perfil del turista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V</a:t>
            </a:r>
            <a:r>
              <a:rPr lang="es-ES" sz="2400" dirty="0" smtClean="0">
                <a:solidFill>
                  <a:schemeClr val="tx1"/>
                </a:solidFill>
              </a:rPr>
              <a:t>aría </a:t>
            </a:r>
            <a:r>
              <a:rPr lang="es-ES" sz="2400" dirty="0">
                <a:solidFill>
                  <a:schemeClr val="tx1"/>
                </a:solidFill>
              </a:rPr>
              <a:t>significativamente según sea la ciudad de </a:t>
            </a:r>
            <a:r>
              <a:rPr lang="es-ES" sz="2400" dirty="0" smtClean="0">
                <a:solidFill>
                  <a:schemeClr val="tx1"/>
                </a:solidFill>
              </a:rPr>
              <a:t>procedencia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E</a:t>
            </a:r>
            <a:r>
              <a:rPr lang="es-ES" sz="2400" dirty="0" smtClean="0">
                <a:solidFill>
                  <a:schemeClr val="tx1"/>
                </a:solidFill>
              </a:rPr>
              <a:t>n </a:t>
            </a:r>
            <a:r>
              <a:rPr lang="es-ES" sz="2400" dirty="0">
                <a:solidFill>
                  <a:schemeClr val="tx1"/>
                </a:solidFill>
              </a:rPr>
              <a:t>promedio un turista indio gasta US $ 1.645 por viaje de placer (promedio turismo interno y externo</a:t>
            </a:r>
            <a:r>
              <a:rPr lang="es-ES" sz="240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/>
                </a:solidFill>
              </a:rPr>
              <a:t>Los indios son grandes compradores y una significativa parte de su presupuesto se mantiene reservado para ir de </a:t>
            </a:r>
            <a:r>
              <a:rPr lang="es-ES" sz="2400" dirty="0" smtClean="0">
                <a:solidFill>
                  <a:schemeClr val="tx1"/>
                </a:solidFill>
              </a:rPr>
              <a:t>compras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9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>
          <a:xfrm>
            <a:off x="2411760" y="1279777"/>
            <a:ext cx="6120679" cy="504056"/>
          </a:xfrm>
        </p:spPr>
        <p:txBody>
          <a:bodyPr>
            <a:noAutofit/>
          </a:bodyPr>
          <a:lstStyle/>
          <a:p>
            <a:pPr algn="just"/>
            <a:r>
              <a:rPr lang="es-ES" sz="2400" dirty="0" smtClean="0">
                <a:latin typeface="+mj-lt"/>
              </a:rPr>
              <a:t>Edades de los viajeros</a:t>
            </a:r>
            <a:endParaRPr lang="es-ES" sz="2400" dirty="0">
              <a:latin typeface="+mj-lt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6872"/>
            <a:ext cx="4902507" cy="36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>
          <a:xfrm>
            <a:off x="2267744" y="1135761"/>
            <a:ext cx="6120679" cy="504056"/>
          </a:xfrm>
        </p:spPr>
        <p:txBody>
          <a:bodyPr>
            <a:noAutofit/>
          </a:bodyPr>
          <a:lstStyle/>
          <a:p>
            <a:pPr algn="just"/>
            <a:r>
              <a:rPr lang="es-ES" sz="2400" dirty="0" smtClean="0">
                <a:latin typeface="+mj-lt"/>
              </a:rPr>
              <a:t>        Estilos de viaje</a:t>
            </a:r>
            <a:endParaRPr lang="es-ES" sz="2400" dirty="0">
              <a:latin typeface="+mj-lt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16" y="1988840"/>
            <a:ext cx="5195385" cy="41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7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23528" y="1628800"/>
            <a:ext cx="2880320" cy="43924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ORIENTACIONES CULTURALES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2700" dirty="0" smtClean="0"/>
              <a:t>(Cultural </a:t>
            </a:r>
            <a:r>
              <a:rPr lang="es-ES" sz="2700" dirty="0" err="1" smtClean="0"/>
              <a:t>Navigator</a:t>
            </a:r>
            <a:r>
              <a:rPr lang="es-ES" sz="2700" dirty="0" smtClean="0"/>
              <a:t>)</a:t>
            </a:r>
            <a:endParaRPr lang="es-ES" sz="27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674640" cy="639762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TIPO DE </a:t>
            </a:r>
            <a:r>
              <a:rPr lang="es-ES" sz="2200" dirty="0" smtClean="0"/>
              <a:t>INTERACCIÓN</a:t>
            </a:r>
            <a:endParaRPr lang="es-ES" sz="2200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>
          <a:xfrm>
            <a:off x="6588224" y="1772815"/>
            <a:ext cx="2098576" cy="402059"/>
          </a:xfrm>
        </p:spPr>
        <p:txBody>
          <a:bodyPr>
            <a:normAutofit fontScale="92500" lnSpcReduction="10000"/>
          </a:bodyPr>
          <a:lstStyle/>
          <a:p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4"/>
          </p:nvPr>
        </p:nvSpPr>
        <p:spPr>
          <a:xfrm>
            <a:off x="6228184" y="2174875"/>
            <a:ext cx="2458616" cy="3846413"/>
          </a:xfrm>
        </p:spPr>
        <p:txBody>
          <a:bodyPr/>
          <a:lstStyle/>
          <a:p>
            <a:endParaRPr lang="es-ES" dirty="0"/>
          </a:p>
        </p:txBody>
      </p:sp>
      <p:graphicFrame>
        <p:nvGraphicFramePr>
          <p:cNvPr id="12" name="1 Gráfico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57200" y="2174875"/>
          <a:ext cx="2674640" cy="154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467544" y="3933056"/>
            <a:ext cx="25922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</a:rPr>
              <a:t>Fijo  ………………. Fluido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Ser ………………… Hacer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Indirecto ……….. Directo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Instrumental…   Expresivo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Informal ………… Formal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Particularista…..Universalista</a:t>
            </a:r>
            <a:r>
              <a:rPr lang="es-ES" dirty="0" smtClean="0">
                <a:solidFill>
                  <a:prstClr val="black"/>
                </a:solidFill>
              </a:rPr>
              <a:t> 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347864" y="1556792"/>
            <a:ext cx="2736304" cy="4536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aphicFrame>
        <p:nvGraphicFramePr>
          <p:cNvPr id="17" name="1 Gráfico"/>
          <p:cNvGraphicFramePr>
            <a:graphicFrameLocks/>
          </p:cNvGraphicFramePr>
          <p:nvPr>
            <p:extLst/>
          </p:nvPr>
        </p:nvGraphicFramePr>
        <p:xfrm>
          <a:off x="3491880" y="2132857"/>
          <a:ext cx="2448272" cy="1764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17 CuadroTexto"/>
          <p:cNvSpPr txBox="1"/>
          <p:nvPr/>
        </p:nvSpPr>
        <p:spPr>
          <a:xfrm>
            <a:off x="3203848" y="1844824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</a:rPr>
              <a:t>TIPO DE PENSAMIENTO</a:t>
            </a:r>
            <a:endParaRPr lang="es-ES" sz="2000" b="1" dirty="0">
              <a:solidFill>
                <a:prstClr val="black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347864" y="4005064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</a:rPr>
              <a:t>Multifocal  ……… </a:t>
            </a:r>
            <a:r>
              <a:rPr lang="es-ES" sz="1600" dirty="0" err="1" smtClean="0">
                <a:solidFill>
                  <a:prstClr val="black"/>
                </a:solidFill>
              </a:rPr>
              <a:t>Unifocal</a:t>
            </a:r>
            <a:endParaRPr lang="es-ES" sz="1600" dirty="0" smtClean="0">
              <a:solidFill>
                <a:prstClr val="black"/>
              </a:solidFill>
            </a:endParaRPr>
          </a:p>
          <a:p>
            <a:r>
              <a:rPr lang="es-ES" sz="1600" dirty="0" smtClean="0">
                <a:solidFill>
                  <a:prstClr val="black"/>
                </a:solidFill>
              </a:rPr>
              <a:t>Pasado …………… Futuro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Bajo contexto… .Alto contexto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Inductivo…….….. Deductivo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Lineal …………….. Sistémico 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6228184" y="1520788"/>
            <a:ext cx="2736304" cy="4500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graphicFrame>
        <p:nvGraphicFramePr>
          <p:cNvPr id="21" name="1 Gráfico"/>
          <p:cNvGraphicFramePr>
            <a:graphicFrameLocks/>
          </p:cNvGraphicFramePr>
          <p:nvPr>
            <p:extLst/>
          </p:nvPr>
        </p:nvGraphicFramePr>
        <p:xfrm>
          <a:off x="6228184" y="1772816"/>
          <a:ext cx="288032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6228184" y="4077072"/>
            <a:ext cx="26642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</a:rPr>
              <a:t>Control  ………..  Restricción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Privado……….. .  Público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Jerárquico ….…  Horizontal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Colectivista…..   Individualista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Cooperativo.…. Competitivo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Flexible………… .Estructurado</a:t>
            </a:r>
          </a:p>
          <a:p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24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416824" cy="864096"/>
          </a:xfrm>
        </p:spPr>
        <p:txBody>
          <a:bodyPr>
            <a:normAutofit fontScale="90000"/>
          </a:bodyPr>
          <a:lstStyle/>
          <a:p>
            <a:r>
              <a:rPr lang="es-ES" sz="2800" dirty="0" smtClean="0"/>
              <a:t>Cómo viajan </a:t>
            </a:r>
            <a:r>
              <a:rPr lang="es-ES" sz="2400" b="0" dirty="0" smtClean="0"/>
              <a:t/>
            </a:r>
            <a:br>
              <a:rPr lang="es-ES" sz="2400" b="0" dirty="0" smtClean="0"/>
            </a:br>
            <a:endParaRPr lang="es-ES" sz="2400" b="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886755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-531440"/>
            <a:ext cx="7416824" cy="6552728"/>
          </a:xfrm>
        </p:spPr>
        <p:txBody>
          <a:bodyPr>
            <a:normAutofit/>
          </a:bodyPr>
          <a:lstStyle/>
          <a:p>
            <a:r>
              <a:rPr lang="es-ES" b="0" dirty="0" smtClean="0"/>
              <a:t/>
            </a:r>
            <a:br>
              <a:rPr lang="es-ES" b="0" dirty="0" smtClean="0"/>
            </a:br>
            <a:r>
              <a:rPr lang="es-ES" b="0" dirty="0"/>
              <a:t/>
            </a:r>
            <a:br>
              <a:rPr lang="es-ES" b="0" dirty="0"/>
            </a:br>
            <a:r>
              <a:rPr lang="es-ES" b="0" dirty="0" smtClean="0"/>
              <a:t/>
            </a:r>
            <a:br>
              <a:rPr lang="es-ES" b="0" dirty="0" smtClean="0"/>
            </a:br>
            <a:r>
              <a:rPr lang="es-ES" b="0" dirty="0"/>
              <a:t/>
            </a:r>
            <a:br>
              <a:rPr lang="es-ES" b="0" dirty="0"/>
            </a:br>
            <a:r>
              <a:rPr lang="es-ES" b="0" dirty="0" smtClean="0"/>
              <a:t/>
            </a:r>
            <a:br>
              <a:rPr lang="es-ES" b="0" dirty="0" smtClean="0"/>
            </a:br>
            <a:r>
              <a:rPr lang="es-ES" b="0" dirty="0" smtClean="0"/>
              <a:t>El </a:t>
            </a:r>
            <a:r>
              <a:rPr lang="es-ES" b="0" dirty="0"/>
              <a:t>61% de los usuarios de las redes sociales son hombres, casi lo contrario </a:t>
            </a:r>
            <a:r>
              <a:rPr lang="es-ES" b="0" dirty="0" smtClean="0"/>
              <a:t>que </a:t>
            </a:r>
            <a:r>
              <a:rPr lang="es-ES" b="0" dirty="0"/>
              <a:t>en Europa que son las mujeres las que elevan el porcentaje. </a:t>
            </a:r>
            <a:r>
              <a:rPr lang="es-ES" b="0" dirty="0" smtClean="0"/>
              <a:t/>
            </a:r>
            <a:br>
              <a:rPr lang="es-ES" b="0" dirty="0" smtClean="0"/>
            </a:br>
            <a:r>
              <a:rPr lang="es-ES" b="0" dirty="0"/>
              <a:t/>
            </a:r>
            <a:br>
              <a:rPr lang="es-ES" b="0" dirty="0"/>
            </a:br>
            <a:r>
              <a:rPr lang="es-ES" b="0" dirty="0" smtClean="0"/>
              <a:t>De </a:t>
            </a:r>
            <a:r>
              <a:rPr lang="es-ES" b="0" dirty="0"/>
              <a:t>ellos, el 75% de los </a:t>
            </a:r>
            <a:r>
              <a:rPr lang="es-ES" b="0" dirty="0" smtClean="0"/>
              <a:t>usuarios </a:t>
            </a:r>
            <a:r>
              <a:rPr lang="es-ES" b="0" dirty="0"/>
              <a:t>de </a:t>
            </a:r>
            <a:r>
              <a:rPr lang="es-ES" b="0" dirty="0" smtClean="0"/>
              <a:t>internet, </a:t>
            </a:r>
            <a:r>
              <a:rPr lang="es-ES" b="0" dirty="0"/>
              <a:t>la media de edad estriba en los 35 años! Por lo que es una población </a:t>
            </a:r>
            <a:br>
              <a:rPr lang="es-ES" b="0" dirty="0"/>
            </a:br>
            <a:r>
              <a:rPr lang="es-ES" b="0" dirty="0" smtClean="0"/>
              <a:t>muy </a:t>
            </a:r>
            <a:r>
              <a:rPr lang="es-ES" b="0" dirty="0"/>
              <a:t>joven a la que debemos captar.</a:t>
            </a:r>
            <a:br>
              <a:rPr lang="es-ES" b="0" dirty="0"/>
            </a:br>
            <a:r>
              <a:rPr lang="es-ES" b="0" dirty="0"/>
              <a:t/>
            </a:r>
            <a:br>
              <a:rPr lang="es-ES" b="0" dirty="0"/>
            </a:br>
            <a:r>
              <a:rPr lang="es-ES" b="0" dirty="0"/>
              <a:t>En estos último años ha existido un gran “Boom” en la telefonía móvil; alrededor de 50 </a:t>
            </a:r>
            <a:r>
              <a:rPr lang="es-ES" b="0" dirty="0" smtClean="0"/>
              <a:t>millones </a:t>
            </a:r>
            <a:r>
              <a:rPr lang="es-ES" b="0" dirty="0"/>
              <a:t>de indios acceden a internet a través del móvil y ,de ellos, 27 millones acceden </a:t>
            </a:r>
            <a:r>
              <a:rPr lang="es-ES" b="0" dirty="0" smtClean="0"/>
              <a:t>a  </a:t>
            </a:r>
            <a:r>
              <a:rPr lang="es-ES" b="0" dirty="0"/>
              <a:t>las redes sociales mediante sus </a:t>
            </a:r>
            <a:r>
              <a:rPr lang="es-ES" b="0" dirty="0" err="1" smtClean="0"/>
              <a:t>Smartphones</a:t>
            </a:r>
            <a:r>
              <a:rPr lang="es-ES" b="0" dirty="0" smtClean="0"/>
              <a:t/>
            </a:r>
            <a:br>
              <a:rPr lang="es-ES" b="0" dirty="0" smtClean="0"/>
            </a:br>
            <a:r>
              <a:rPr lang="es-ES" b="0" dirty="0"/>
              <a:t/>
            </a:r>
            <a:br>
              <a:rPr lang="es-ES" b="0" dirty="0"/>
            </a:br>
            <a:endParaRPr lang="es-ES" b="0" dirty="0"/>
          </a:p>
        </p:txBody>
      </p:sp>
    </p:spTree>
    <p:extLst>
      <p:ext uri="{BB962C8B-B14F-4D97-AF65-F5344CB8AC3E}">
        <p14:creationId xmlns:p14="http://schemas.microsoft.com/office/powerpoint/2010/main" val="30317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5486400" cy="566738"/>
          </a:xfrm>
        </p:spPr>
        <p:txBody>
          <a:bodyPr/>
          <a:lstStyle/>
          <a:p>
            <a:r>
              <a:rPr lang="es-ES" b="0" dirty="0" smtClean="0"/>
              <a:t>Redes Sociales en India</a:t>
            </a:r>
            <a:endParaRPr lang="es-ES" b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27075" y="4495867"/>
            <a:ext cx="7416824" cy="2448272"/>
          </a:xfrm>
        </p:spPr>
        <p:txBody>
          <a:bodyPr>
            <a:normAutofit lnSpcReduction="10000"/>
          </a:bodyPr>
          <a:lstStyle/>
          <a:p>
            <a:endParaRPr lang="es-ES" dirty="0">
              <a:latin typeface="+mj-lt"/>
            </a:endParaRPr>
          </a:p>
          <a:p>
            <a:r>
              <a:rPr lang="es-ES" dirty="0">
                <a:latin typeface="+mj-lt"/>
              </a:rPr>
              <a:t> Facebook: 90millones de usuarios</a:t>
            </a:r>
          </a:p>
          <a:p>
            <a:endParaRPr lang="es-ES" dirty="0">
              <a:latin typeface="+mj-lt"/>
            </a:endParaRPr>
          </a:p>
          <a:p>
            <a:r>
              <a:rPr lang="es-ES" dirty="0">
                <a:latin typeface="+mj-lt"/>
              </a:rPr>
              <a:t> Twitter: 33 millones de usuarios</a:t>
            </a:r>
          </a:p>
          <a:p>
            <a:endParaRPr lang="es-ES" dirty="0">
              <a:latin typeface="+mj-lt"/>
            </a:endParaRPr>
          </a:p>
          <a:p>
            <a:r>
              <a:rPr lang="es-ES" dirty="0">
                <a:latin typeface="+mj-lt"/>
              </a:rPr>
              <a:t> LinkedIn: 18 millones de usuarios</a:t>
            </a:r>
          </a:p>
          <a:p>
            <a:endParaRPr lang="es-ES" dirty="0">
              <a:latin typeface="+mj-lt"/>
            </a:endParaRPr>
          </a:p>
          <a:p>
            <a:r>
              <a:rPr lang="es-ES" dirty="0">
                <a:latin typeface="+mj-lt"/>
              </a:rPr>
              <a:t> Google plus: 22 millones de usuarios</a:t>
            </a:r>
          </a:p>
          <a:p>
            <a:endParaRPr lang="es-ES" dirty="0">
              <a:latin typeface="+mj-lt"/>
            </a:endParaRPr>
          </a:p>
          <a:p>
            <a:r>
              <a:rPr lang="es-ES" dirty="0">
                <a:latin typeface="+mj-lt"/>
              </a:rPr>
              <a:t> Pinterest: 15 millones de usuarios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9" y="1196752"/>
            <a:ext cx="6409220" cy="307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>
            <a:normAutofit/>
          </a:bodyPr>
          <a:lstStyle/>
          <a:p>
            <a:pPr algn="l"/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Búsqueda destino de viaje: Se recurre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 los amigos,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la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familia…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ya que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 la vuelta del viaje lo publican todo en sus 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rrss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y se hacen una idea.</a:t>
            </a:r>
          </a:p>
          <a:p>
            <a:pPr algn="l"/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El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52% de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los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usuarios de Facebook en india dicen que sus planes han sido modificados debido a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las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fotos o comentarios de sus amigos en esta red social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algn="l"/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Incremento de blogs de viajes que influencian a la hora de viajar. Más famosos: 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Makemytrip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y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Goibibo</a:t>
            </a: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/>
              <a:t>¡Cuidado!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Autofit/>
          </a:bodyPr>
          <a:lstStyle/>
          <a:p>
            <a:r>
              <a:rPr lang="es-ES" sz="1600" dirty="0" smtClean="0">
                <a:latin typeface="+mj-lt"/>
              </a:rPr>
              <a:t>Cerca de 40 </a:t>
            </a:r>
            <a:r>
              <a:rPr lang="es-ES" sz="1600" dirty="0">
                <a:latin typeface="+mj-lt"/>
              </a:rPr>
              <a:t>millones de indios usan los comentarios en la red para informar a otros sobre lo que </a:t>
            </a:r>
            <a:r>
              <a:rPr lang="es-ES" sz="1600" dirty="0" smtClean="0">
                <a:latin typeface="+mj-lt"/>
              </a:rPr>
              <a:t>han </a:t>
            </a:r>
            <a:r>
              <a:rPr lang="es-ES" sz="1600" dirty="0">
                <a:latin typeface="+mj-lt"/>
              </a:rPr>
              <a:t>comprado y cómo ha sido su experiencia con la marca. Además, más del 67% de los </a:t>
            </a:r>
            <a:r>
              <a:rPr lang="es-ES" sz="1600" dirty="0" smtClean="0">
                <a:latin typeface="+mj-lt"/>
              </a:rPr>
              <a:t>indios </a:t>
            </a:r>
            <a:r>
              <a:rPr lang="es-ES" sz="1600" dirty="0">
                <a:latin typeface="+mj-lt"/>
              </a:rPr>
              <a:t>que usan las redes, leen las críticas antes de tomar sus decisiones </a:t>
            </a:r>
            <a:r>
              <a:rPr lang="es-ES" sz="1600" dirty="0" smtClean="0">
                <a:latin typeface="+mj-lt"/>
              </a:rPr>
              <a:t>de compra.</a:t>
            </a:r>
          </a:p>
          <a:p>
            <a:pPr marL="0" indent="0">
              <a:buNone/>
            </a:pPr>
            <a:endParaRPr lang="es-ES" sz="1600" dirty="0" smtClean="0">
              <a:latin typeface="+mj-lt"/>
            </a:endParaRPr>
          </a:p>
          <a:p>
            <a:r>
              <a:rPr lang="es-ES" sz="1600" dirty="0" smtClean="0">
                <a:latin typeface="+mj-lt"/>
              </a:rPr>
              <a:t>El </a:t>
            </a:r>
            <a:r>
              <a:rPr lang="es-ES" sz="1600" dirty="0">
                <a:latin typeface="+mj-lt"/>
              </a:rPr>
              <a:t>servicio online de atención </a:t>
            </a:r>
            <a:r>
              <a:rPr lang="es-ES" sz="1600" dirty="0" smtClean="0">
                <a:latin typeface="+mj-lt"/>
              </a:rPr>
              <a:t>al cliente </a:t>
            </a:r>
            <a:r>
              <a:rPr lang="es-ES" sz="1600" dirty="0">
                <a:latin typeface="+mj-lt"/>
              </a:rPr>
              <a:t>está ganando protagonismo estos días y se ha convertido en el primer punto de </a:t>
            </a:r>
            <a:r>
              <a:rPr lang="es-ES" sz="1600" dirty="0" smtClean="0">
                <a:latin typeface="+mj-lt"/>
              </a:rPr>
              <a:t>contacto.</a:t>
            </a:r>
            <a:endParaRPr lang="es-ES" sz="1600" dirty="0">
              <a:latin typeface="+mj-lt"/>
            </a:endParaRPr>
          </a:p>
          <a:p>
            <a:endParaRPr lang="es-E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Hay que tener muy claro que</a:t>
            </a:r>
          </a:p>
          <a:p>
            <a:endParaRPr lang="es-ES" sz="1600" dirty="0">
              <a:latin typeface="+mj-lt"/>
            </a:endParaRPr>
          </a:p>
          <a:p>
            <a:pPr lvl="1"/>
            <a:r>
              <a:rPr lang="es-ES" sz="1600" dirty="0" smtClean="0">
                <a:latin typeface="+mj-lt"/>
              </a:rPr>
              <a:t>El </a:t>
            </a:r>
            <a:r>
              <a:rPr lang="es-ES" sz="1600" dirty="0">
                <a:latin typeface="+mj-lt"/>
              </a:rPr>
              <a:t>46% de los viajeros harán una </a:t>
            </a:r>
            <a:r>
              <a:rPr lang="es-ES" sz="1600" dirty="0" smtClean="0">
                <a:latin typeface="+mj-lt"/>
              </a:rPr>
              <a:t>comentarios sobre </a:t>
            </a:r>
            <a:r>
              <a:rPr lang="es-ES" sz="1600" dirty="0">
                <a:latin typeface="+mj-lt"/>
              </a:rPr>
              <a:t>su viaje</a:t>
            </a:r>
          </a:p>
          <a:p>
            <a:pPr lvl="1"/>
            <a:endParaRPr lang="es-ES" sz="1600" dirty="0">
              <a:latin typeface="+mj-lt"/>
            </a:endParaRPr>
          </a:p>
          <a:p>
            <a:pPr lvl="1"/>
            <a:r>
              <a:rPr lang="es-ES" sz="1600" dirty="0" smtClean="0">
                <a:latin typeface="+mj-lt"/>
              </a:rPr>
              <a:t>Un </a:t>
            </a:r>
            <a:r>
              <a:rPr lang="es-ES" sz="1600" dirty="0">
                <a:latin typeface="+mj-lt"/>
              </a:rPr>
              <a:t>43% leerá </a:t>
            </a:r>
            <a:r>
              <a:rPr lang="es-ES" sz="1600" dirty="0" smtClean="0">
                <a:latin typeface="+mj-lt"/>
              </a:rPr>
              <a:t>esos comentarios</a:t>
            </a:r>
            <a:endParaRPr lang="es-ES" sz="1600" dirty="0">
              <a:latin typeface="+mj-lt"/>
            </a:endParaRPr>
          </a:p>
          <a:p>
            <a:pPr lvl="1"/>
            <a:endParaRPr lang="es-ES" sz="1600" dirty="0">
              <a:latin typeface="+mj-lt"/>
            </a:endParaRPr>
          </a:p>
          <a:p>
            <a:pPr lvl="1"/>
            <a:r>
              <a:rPr lang="es-ES" sz="1600" dirty="0" smtClean="0">
                <a:latin typeface="+mj-lt"/>
              </a:rPr>
              <a:t>Al </a:t>
            </a:r>
            <a:r>
              <a:rPr lang="es-ES" sz="1600" dirty="0">
                <a:latin typeface="+mj-lt"/>
              </a:rPr>
              <a:t>52% de los turistas les influye mucho las redes sociales a la hora de planear </a:t>
            </a:r>
            <a:r>
              <a:rPr lang="es-ES" sz="1600" dirty="0" smtClean="0">
                <a:latin typeface="+mj-lt"/>
              </a:rPr>
              <a:t>su viaje</a:t>
            </a:r>
            <a:endParaRPr lang="es-ES" sz="1600" dirty="0">
              <a:latin typeface="+mj-lt"/>
            </a:endParaRPr>
          </a:p>
          <a:p>
            <a:pPr lvl="1"/>
            <a:endParaRPr lang="es-ES" sz="1600" dirty="0">
              <a:latin typeface="+mj-lt"/>
            </a:endParaRPr>
          </a:p>
          <a:p>
            <a:pPr lvl="1"/>
            <a:r>
              <a:rPr lang="es-ES" sz="1600" dirty="0" smtClean="0">
                <a:latin typeface="+mj-lt"/>
              </a:rPr>
              <a:t>El </a:t>
            </a:r>
            <a:r>
              <a:rPr lang="es-ES" sz="1600" dirty="0">
                <a:latin typeface="+mj-lt"/>
              </a:rPr>
              <a:t>56% de los viajeros usan las redes sociales para decidir su destino </a:t>
            </a:r>
            <a:r>
              <a:rPr lang="es-ES" sz="1600" dirty="0" smtClean="0">
                <a:latin typeface="+mj-lt"/>
              </a:rPr>
              <a:t>de vacaciones</a:t>
            </a:r>
            <a:endParaRPr lang="es-E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131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r>
              <a:rPr lang="es-ES" b="1" dirty="0" smtClean="0"/>
              <a:t>SERVICIOS A PRESTAR</a:t>
            </a:r>
            <a:endParaRPr lang="es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79712" y="2348880"/>
            <a:ext cx="4968552" cy="3600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Autocares.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Guías.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Hoteles</a:t>
            </a: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Comidas.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Excursiones y visitas.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Compras.</a:t>
            </a:r>
          </a:p>
          <a:p>
            <a:endParaRPr lang="es-E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ll3\Desktop\B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77362" cy="70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292080" y="335378"/>
            <a:ext cx="3456384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prstClr val="black"/>
                </a:solidFill>
              </a:rPr>
              <a:t>AUTOCARES</a:t>
            </a:r>
            <a:endParaRPr lang="es-E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Autocares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 anchor="ctr" anchorCtr="0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En India, por condiciones de las carreteras, la mayoría de autocares turísticos son de 35 plazas.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Por capacidad, diseño y equipamiento nuestros autocares superarán las expectativas del viajero.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El cliente esperará aire acondicionado, WC, CD/DVD y pantalla, </a:t>
            </a:r>
            <a:r>
              <a:rPr lang="es-ES" sz="2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Wifi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/GPS.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Suelen llevar mucho equipaje.</a:t>
            </a:r>
            <a:endParaRPr lang="es-E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Conductores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 anchor="ctr" anchorCtr="0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Preferible que entienda y se haga entender en inglés.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Conocedor de la ruta.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Educado.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Uniformado.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El cliente: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Carácter similar al latino, es ruidoso al hablar y relacionarse.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Puede que haga esperar pero no le gusta esperar.</a:t>
            </a:r>
            <a:endParaRPr lang="es-E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ll3\Desktop\Guí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228184" y="426699"/>
            <a:ext cx="2304256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prstClr val="black"/>
                </a:solidFill>
              </a:rPr>
              <a:t>GUIAS</a:t>
            </a:r>
            <a:endParaRPr lang="es-E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490403" y="652471"/>
            <a:ext cx="8042037" cy="900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/>
          </p:nvPr>
        </p:nvGraphicFramePr>
        <p:xfrm>
          <a:off x="467544" y="1789246"/>
          <a:ext cx="8208911" cy="4556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1785"/>
                <a:gridCol w="1282431"/>
                <a:gridCol w="6264695"/>
              </a:tblGrid>
              <a:tr h="41561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Black" panose="020B0A04020102020204" pitchFamily="34" charset="0"/>
                        </a:rPr>
                        <a:t>ESTILO DE INTERACCIÓN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FORMAS QUE AFECTAN A CÓMO LAS PERSONAS TIENDEN A INTERACTUAR Y COMUNICARSE EN EL TRABAJO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012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1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FLUIDO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Definición imprecisa de puntualidad; las acciones las determina tiempo.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2012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FIJO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Definición precisa de la puntualidad.  El tiempo determina las acciones.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358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2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SER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Focalizado en establecer relaciones personales. Énfasis en la observación y reflexión.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3130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HACER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Focalizado en realizar el trabajo. Énfasis en la acción.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42746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3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INDIRECTO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-Mediación en los conflictos o/y manejo implícito. Énfasis en </a:t>
                      </a:r>
                      <a:r>
                        <a:rPr lang="es-ES" sz="1400" dirty="0" smtClean="0">
                          <a:solidFill>
                            <a:srgbClr val="FF0000"/>
                          </a:solidFill>
                          <a:effectLst/>
                        </a:rPr>
                        <a:t>“cuidar</a:t>
                      </a:r>
                      <a:r>
                        <a:rPr lang="es-ES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la imagen</a:t>
                      </a:r>
                      <a:r>
                        <a:rPr lang="es-ES" sz="1400" dirty="0" smtClean="0">
                          <a:solidFill>
                            <a:srgbClr val="FF0000"/>
                          </a:solidFill>
                          <a:effectLst/>
                        </a:rPr>
                        <a:t>”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2410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DIRECTO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-Manejo directo y explícito del conflicto. 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358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INSTRUMENTAL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-Estilo objetivo, independiente y desapasionado.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358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EXPRESIVO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-Estilo que se centra en lo emocional y / o usa elocuencia.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358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5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INFORMAL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-Énfasis en prescindir de etiqueta, protocolo y costumbres.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358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</a:rPr>
                        <a:t>FORMAL</a:t>
                      </a:r>
                      <a:endParaRPr lang="es-ES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-Énfasis en etiquetas, protocolos y costumbres.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358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6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PARTICULAR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-Énfasis en la diferencia, las excepciones, lo particular.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3589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UNIVERSAL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-Énfasis en la uniformización de las normas, procesos y procedimientos.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</a:tbl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467544" y="629612"/>
            <a:ext cx="8064896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prstClr val="black"/>
                </a:solidFill>
              </a:rPr>
              <a:t>ORIENTACIONES CULTURALES</a:t>
            </a:r>
            <a:r>
              <a:rPr lang="es-ES" sz="4000" dirty="0">
                <a:solidFill>
                  <a:prstClr val="black"/>
                </a:solidFill>
              </a:rPr>
              <a:t/>
            </a:r>
            <a:br>
              <a:rPr lang="es-ES" sz="4000" dirty="0">
                <a:solidFill>
                  <a:prstClr val="black"/>
                </a:solidFill>
              </a:rPr>
            </a:br>
            <a:r>
              <a:rPr lang="es-ES" sz="1400" dirty="0">
                <a:solidFill>
                  <a:prstClr val="black"/>
                </a:solidFill>
              </a:rPr>
              <a:t>(Cultural </a:t>
            </a:r>
            <a:r>
              <a:rPr lang="es-ES" sz="1400" dirty="0" err="1">
                <a:solidFill>
                  <a:prstClr val="black"/>
                </a:solidFill>
              </a:rPr>
              <a:t>Navigator</a:t>
            </a:r>
            <a:r>
              <a:rPr lang="es-ES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3" name="12 Elipse"/>
          <p:cNvSpPr/>
          <p:nvPr/>
        </p:nvSpPr>
        <p:spPr>
          <a:xfrm>
            <a:off x="467544" y="62961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95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Guías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 anchor="ctr" anchorCtr="0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Idioma: Ingles.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Afables pero educados.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Conocedores de los destinos.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Preferible tengan nociones generales de la historia y cultura indias.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ll3\Desktop\Hote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" y="3012"/>
            <a:ext cx="10261959" cy="685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228184" y="411250"/>
            <a:ext cx="2555776" cy="7805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prstClr val="black"/>
                </a:solidFill>
              </a:rPr>
              <a:t>HOTELES</a:t>
            </a:r>
            <a:endParaRPr lang="es-E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Hoteles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 anchor="ctr" anchorCtr="0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Marcas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: Prefieren cadenas internacionales.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Situación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: No es importante que estén céntricos.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Calidad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: Los 4 estrellas europeos igualan o mejoran las expectativas del equivalente indio.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Familias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: Los niños siempre comparten habitación con los padres.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Habitaciones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: 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Amplias (sobre todo si viajan familias)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Con aire acondicionado.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-IOu8RqUoT9k/UNU7vbTOB7I/AAAAAAAAEnQ/cwGq7FwtZ3k/s640/PC18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62" y="-1"/>
            <a:ext cx="9195662" cy="689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940152" y="411250"/>
            <a:ext cx="2843808" cy="7805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prstClr val="white"/>
                </a:solidFill>
              </a:rPr>
              <a:t>COMIDAS</a:t>
            </a:r>
            <a:endParaRPr lang="es-E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Comidas 1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 anchor="ctr" anchorCtr="0">
            <a:noAutofit/>
          </a:bodyPr>
          <a:lstStyle/>
          <a:p>
            <a:pPr marL="457200" indent="-457200" algn="l"/>
            <a:r>
              <a:rPr lang="es-ES" sz="2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Religión, costumbres y comida se relacionan.</a:t>
            </a:r>
          </a:p>
          <a:p>
            <a:pPr marL="457200" indent="-457200" algn="l"/>
            <a:endParaRPr lang="es-ES" sz="12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Hinduistas no vegetarianos: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Carne (excepto ternera y cerdo), aves, pescado, vegetales.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Hinduistas vegetarianos: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No comen carne ni pescado. Algunos, minoría, comen huevos.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Jainistas: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Son vegetarianos puros y tampoco comen vegetales cultivados bajo tierra (tubérculos, ajo, cebolla…)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Musulmanes: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No admiten comida 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Haram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(impura), cerdo o  salsas hechas con grasa de cerdo, sangre ni gelatinas. Comen carne 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Halal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(pura) y prefieren el rito en su sacrificio. No beben alcohol.</a:t>
            </a: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4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Comidas 2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 anchor="ctr" anchorCtr="0">
            <a:normAutofit lnSpcReduction="10000"/>
          </a:bodyPr>
          <a:lstStyle/>
          <a:p>
            <a:pPr marL="457200" indent="-457200" algn="l"/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Si se incluyen comidas, una diaria conviene que sea india.</a:t>
            </a:r>
          </a:p>
          <a:p>
            <a:pPr marL="457200" indent="-457200" algn="l"/>
            <a:endParaRPr lang="es-ES" sz="11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2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El desayuno, continental:</a:t>
            </a:r>
          </a:p>
          <a:p>
            <a:pPr marL="457200" indent="-457200" algn="l"/>
            <a:endParaRPr lang="es-ES" sz="12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Té, café, leche.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Zumos.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Cereales.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Tostadas.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Margarina o mantequilla (ver religión).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Queso.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Bollería.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Mermeladas.</a:t>
            </a:r>
            <a:endParaRPr lang="es-E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Comidas 3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280920" cy="4320480"/>
          </a:xfrm>
        </p:spPr>
        <p:txBody>
          <a:bodyPr anchor="ctr" anchorCtr="0"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s-ES" sz="2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El almuerzo:</a:t>
            </a:r>
          </a:p>
          <a:p>
            <a:pPr marL="457200" indent="-457200" algn="l"/>
            <a:endParaRPr lang="es-ES" sz="14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Puede ser buffet.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 falta de restaurantes indios, pueden ser alternativas los mejicanos, marroquíes, turcos, italianos ó los Vips.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Puede que el cliente prescinda del almuerzo.</a:t>
            </a:r>
            <a:endParaRPr lang="es-ES" sz="12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Comidas 4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 anchor="ctr" anchorCtr="0"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s-ES" sz="2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La cena india, servida, no buffet:</a:t>
            </a:r>
          </a:p>
          <a:p>
            <a:pPr marL="457200" indent="-457200" algn="l"/>
            <a:endParaRPr lang="es-ES" sz="12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2 platos vegetarianos.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1 plato de carnes sin cerdo ni ternera.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Daal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(legumbres sin piel guisadas con verduras).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Algún tipo de pan (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Naan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, 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Roti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, 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Chapati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).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Yogurt.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Pulao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o 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Jeera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(arroz 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Basmati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con verduras y especias).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Un postre dulce.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Agua embotellada. Si alcohol, cerveza o whisky.</a:t>
            </a: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779912" y="260648"/>
            <a:ext cx="4534272" cy="936104"/>
          </a:xfrm>
        </p:spPr>
        <p:txBody>
          <a:bodyPr>
            <a:noAutofit/>
          </a:bodyPr>
          <a:lstStyle/>
          <a:p>
            <a:r>
              <a:rPr lang="es-ES" sz="4000" dirty="0" smtClean="0"/>
              <a:t>Restaurantes / Sugerencias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700808"/>
            <a:ext cx="8280920" cy="4536504"/>
          </a:xfrm>
        </p:spPr>
        <p:txBody>
          <a:bodyPr anchor="ctr" anchorCtr="0">
            <a:normAutofit/>
          </a:bodyPr>
          <a:lstStyle/>
          <a:p>
            <a:pPr marL="457200" indent="-457200" algn="l"/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Restaurantes: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Aprecian la buena calidad en las comidas.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Buscan precios competitivos.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Mis Fotografias\Asturias 07-10Sep15\06-Cudillero\Cudillero-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91212" cy="6858000"/>
          </a:xfrm>
          <a:prstGeom prst="rect">
            <a:avLst/>
          </a:prstGeom>
          <a:noFill/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6077416"/>
            <a:ext cx="8892480" cy="7805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prstClr val="white"/>
                </a:solidFill>
              </a:rPr>
              <a:t>EXCURSIONES Y VISITAS</a:t>
            </a:r>
            <a:endParaRPr lang="es-E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/>
          </p:nvPr>
        </p:nvGraphicFramePr>
        <p:xfrm>
          <a:off x="323528" y="836712"/>
          <a:ext cx="8496944" cy="5796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/>
                <a:gridCol w="1409140"/>
                <a:gridCol w="6367724"/>
              </a:tblGrid>
              <a:tr h="1712455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 Black" panose="020B0A04020102020204" pitchFamily="34" charset="0"/>
                        </a:rPr>
                        <a:t>ESTILO DE PENSAMIENTO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FORMAS QUE AFECTAN A CÓMO LAS PERSONAS TIENDEN A PROCESAR LA INFORMACIÓN EN EL TRABAJO.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4091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1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Enfoque múltiple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-Concentración simultánea en muchas tareas y/o relaciones.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409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</a:rPr>
                        <a:t>Enfoque único</a:t>
                      </a:r>
                      <a:endParaRPr lang="es-ES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-Preferencia por concentrarse únicamente en una tarea.  Compromiso con los “tiempos”.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4091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2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Pasado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-Buscan referencias en el pasado, en el histórico, en las formas habituales de trabajo.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409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Futuro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-Buscan la proyección y hacen referencias a formas /visiones de nuevos enfoques.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47494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3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Bajo contexto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-Prefieren comunicación explícita y precisa. No son necesarias las relaciones personales para la comunicación en trabajo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4859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</a:rPr>
                        <a:t>Alto contexto</a:t>
                      </a:r>
                      <a:endParaRPr lang="es-ES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-Prefieren la comunicación implícitas. La creación de relaciones personales en el ámbito laboral son una prioridad para la creación de confianza.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4091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Inductivo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-Empleo de ejemplos y experiencias. Búsqueda de inferencias.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409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Deductivo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-Uso de teorías, conceptos y principios.  Búsqueda de la lógica  y abstracción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4091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5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Lineal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-Focalización en análisis de componentes individuales y puntos específicos más que en la visión global.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409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</a:rPr>
                        <a:t>Sistémico</a:t>
                      </a:r>
                      <a:endParaRPr lang="es-ES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-Focalización en la visión global y sus conexiones causales.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</a:tbl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51520" y="332656"/>
            <a:ext cx="8640960" cy="144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11560" y="575455"/>
            <a:ext cx="8208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prstClr val="black"/>
                </a:solidFill>
              </a:rPr>
              <a:t>ORIENTACIONES CULTURALES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Cultural </a:t>
            </a:r>
            <a:r>
              <a:rPr lang="es-ES" dirty="0" err="1" smtClean="0">
                <a:solidFill>
                  <a:prstClr val="black"/>
                </a:solidFill>
              </a:rPr>
              <a:t>navigator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72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280920" cy="4680520"/>
          </a:xfrm>
        </p:spPr>
        <p:txBody>
          <a:bodyPr anchor="ctr" anchorCtr="0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Influenciados por películas en cine y TV. Costumbres curiosas similares a la </a:t>
            </a:r>
            <a:r>
              <a:rPr lang="es-ES" sz="2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Tomatina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de </a:t>
            </a:r>
            <a:r>
              <a:rPr lang="es-ES" sz="2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Bunyol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, los Sanfermines.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Valoran el tiempo compartido con la familia.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No les gusta caminar.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Quieren lugares seguros, sin riesgos.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Prefieren entornos naturales de belleza especial.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Playas, monumentos y museos ocupan los últimos lugares entres sus preferencias, aunque sí el exterior de construcciones históricas. Aprecian edificios de construcción vanguardista. 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3779912" y="260648"/>
            <a:ext cx="4534272" cy="936104"/>
          </a:xfrm>
        </p:spPr>
        <p:txBody>
          <a:bodyPr>
            <a:noAutofit/>
          </a:bodyPr>
          <a:lstStyle/>
          <a:p>
            <a:r>
              <a:rPr lang="es-ES" sz="4000" dirty="0" smtClean="0"/>
              <a:t>Excursiones y visitas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5407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JC\Documents\EUROPAMUNDO\INDIA - GRUPO TRABAJO\Para la presentación\PPT Servicios a Prestar\Comp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308476" cy="6858000"/>
          </a:xfrm>
          <a:prstGeom prst="rect">
            <a:avLst/>
          </a:prstGeom>
          <a:noFill/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796136" y="411250"/>
            <a:ext cx="2987824" cy="7805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prstClr val="black"/>
                </a:solidFill>
              </a:rPr>
              <a:t>COMPRAS</a:t>
            </a:r>
            <a:endParaRPr lang="es-E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188641"/>
            <a:ext cx="4534272" cy="648072"/>
          </a:xfrm>
        </p:spPr>
        <p:txBody>
          <a:bodyPr>
            <a:noAutofit/>
          </a:bodyPr>
          <a:lstStyle/>
          <a:p>
            <a:r>
              <a:rPr lang="es-ES" sz="4000" dirty="0" smtClean="0"/>
              <a:t>Compras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280920" cy="5040560"/>
          </a:xfrm>
        </p:spPr>
        <p:txBody>
          <a:bodyPr anchor="ctr" anchorCtr="0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Las compras son parte importante del viaje.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Mercadillos: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No les atraen los de productos de consumo como los que abundan allí, pero sí alternativas europeas, ej.: les encanta El Rastro madrileño.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Ropa: 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Los hombres pueden buscar ropa de diseño. Para las mujeres, bolsos, calzado, bisutería.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Recuerdos: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Los típicos de cada zona visitada.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b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Outlets</a:t>
            </a:r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: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Los precios son importantes pero les gusta lo bueno a buen precio. Sugerencia: incluir alguna zona </a:t>
            </a:r>
            <a:r>
              <a:rPr lang="es-ES" sz="2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outlet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tipo Las Rozas </a:t>
            </a:r>
            <a:r>
              <a:rPr lang="es-ES" sz="2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Village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3429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OPERATIVA</a:t>
            </a:r>
            <a:br>
              <a:rPr lang="es-ES" dirty="0" smtClean="0"/>
            </a:br>
            <a:r>
              <a:rPr lang="es-ES" dirty="0">
                <a:solidFill>
                  <a:srgbClr val="0070C0"/>
                </a:solidFill>
              </a:rPr>
              <a:t/>
            </a:r>
            <a:br>
              <a:rPr lang="es-ES" dirty="0">
                <a:solidFill>
                  <a:srgbClr val="0070C0"/>
                </a:solidFill>
              </a:rPr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3600" dirty="0" smtClean="0"/>
              <a:t>* Adquisición del viaje y visados</a:t>
            </a:r>
            <a:br>
              <a:rPr lang="es-ES" sz="3600" dirty="0" smtClean="0"/>
            </a:br>
            <a:r>
              <a:rPr lang="es-ES" sz="3600" dirty="0" smtClean="0"/>
              <a:t>* Aplicación a operativa</a:t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endParaRPr lang="es-ES" sz="36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3429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>
                <a:solidFill>
                  <a:srgbClr val="0070C0"/>
                </a:solidFill>
              </a:rPr>
              <a:t/>
            </a:r>
            <a:br>
              <a:rPr lang="es-ES" dirty="0">
                <a:solidFill>
                  <a:srgbClr val="0070C0"/>
                </a:solidFill>
              </a:rPr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3600" dirty="0"/>
              <a:t/>
            </a:r>
            <a:br>
              <a:rPr lang="es-ES" sz="3600" dirty="0"/>
            </a:br>
            <a:endParaRPr lang="es-ES" sz="36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5124" name="Picture 4" descr="http://www.wanderingstartour.com/images/wandering-star-to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8" y="1365910"/>
            <a:ext cx="6611863" cy="463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631432" y="332656"/>
            <a:ext cx="489654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/>
              <a:t>Adquisición viaje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39" y="428618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9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5184576" cy="1080120"/>
          </a:xfrm>
        </p:spPr>
        <p:txBody>
          <a:bodyPr>
            <a:noAutofit/>
          </a:bodyPr>
          <a:lstStyle/>
          <a:p>
            <a:r>
              <a:rPr lang="es-ES" sz="4000" dirty="0" smtClean="0"/>
              <a:t>Adquisición viaje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280920" cy="49685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44826" y="1402722"/>
            <a:ext cx="8280920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8064A2">
                    <a:lumMod val="50000"/>
                  </a:srgbClr>
                </a:solidFill>
                <a:latin typeface="Century Gothic" panose="020B0502020202020204" pitchFamily="34" charset="0"/>
              </a:rPr>
              <a:t>Planificación del </a:t>
            </a:r>
            <a:r>
              <a:rPr lang="es-ES" sz="2400" dirty="0" smtClean="0">
                <a:solidFill>
                  <a:srgbClr val="8064A2">
                    <a:lumMod val="50000"/>
                  </a:srgbClr>
                </a:solidFill>
                <a:latin typeface="Century Gothic" panose="020B0502020202020204" pitchFamily="34" charset="0"/>
              </a:rPr>
              <a:t>viaje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8064A2">
                  <a:lumMod val="50000"/>
                </a:srgbClr>
              </a:solidFill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Planifican </a:t>
            </a:r>
            <a:r>
              <a:rPr lang="es-ES" sz="20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con mucho tiempo de </a:t>
            </a: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antelación.</a:t>
            </a:r>
            <a:endParaRPr lang="es-ES" sz="2000" dirty="0">
              <a:solidFill>
                <a:srgbClr val="8064A2">
                  <a:lumMod val="50000"/>
                </a:srgbClr>
              </a:solidFill>
              <a:latin typeface="+mj-lt"/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Importancia </a:t>
            </a:r>
            <a:r>
              <a:rPr lang="es-ES" sz="20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del itinerario detallado </a:t>
            </a: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(Importancia de la calidad y de la </a:t>
            </a:r>
            <a:r>
              <a:rPr lang="es-ES" sz="20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cantidad</a:t>
            </a: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).</a:t>
            </a:r>
            <a:endParaRPr lang="es-ES" sz="2000" dirty="0">
              <a:solidFill>
                <a:srgbClr val="8064A2">
                  <a:lumMod val="50000"/>
                </a:srgbClr>
              </a:solidFill>
              <a:latin typeface="+mj-lt"/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Influenciados </a:t>
            </a:r>
            <a:r>
              <a:rPr lang="es-ES" sz="20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por los amigos e </a:t>
            </a: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internet.</a:t>
            </a:r>
            <a:endParaRPr lang="es-ES" sz="2000" dirty="0">
              <a:solidFill>
                <a:srgbClr val="8064A2">
                  <a:lumMod val="50000"/>
                </a:srgbClr>
              </a:solidFill>
              <a:latin typeface="+mj-lt"/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Consultarán y s</a:t>
            </a: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e informarán en </a:t>
            </a:r>
            <a:r>
              <a:rPr lang="es-ES" sz="20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las redes sociales, amigos</a:t>
            </a: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, conocidos, </a:t>
            </a:r>
            <a:r>
              <a:rPr lang="es-ES" sz="2000" dirty="0" err="1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etc</a:t>
            </a:r>
            <a:r>
              <a:rPr lang="es-ES" sz="20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…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En la mayoría de los casos reservarán en las agencias de viajes de confianza</a:t>
            </a:r>
            <a:r>
              <a:rPr lang="es-ES" sz="20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.</a:t>
            </a: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8064A2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650" y="5435446"/>
            <a:ext cx="6864691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41640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>
                <a:solidFill>
                  <a:srgbClr val="0070C0"/>
                </a:solidFill>
              </a:rPr>
              <a:t/>
            </a:r>
            <a:br>
              <a:rPr lang="es-ES" dirty="0">
                <a:solidFill>
                  <a:srgbClr val="0070C0"/>
                </a:solidFill>
              </a:rPr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endParaRPr lang="es-ES" sz="36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2050" name="Picture 2" descr="Travel agent on phone making thumbs up sign : Stock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34" y="991458"/>
            <a:ext cx="47938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esultado de imagen de foto indian travell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AutoShape 6" descr="Resultado de imagen de foto indian travell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2062" name="Picture 14" descr="http://content.indiainfoline.com/_media/iifl/img/article/2015-04/27/full/1430120562-4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266" y="3177566"/>
            <a:ext cx="4857031" cy="323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827584" y="5606844"/>
            <a:ext cx="2159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prstClr val="black"/>
                </a:solidFill>
              </a:rPr>
              <a:t>Agencia viajes Bombay</a:t>
            </a:r>
            <a:endParaRPr lang="es-E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5184576" cy="1080120"/>
          </a:xfrm>
        </p:spPr>
        <p:txBody>
          <a:bodyPr>
            <a:noAutofit/>
          </a:bodyPr>
          <a:lstStyle/>
          <a:p>
            <a:r>
              <a:rPr lang="es-ES" sz="4000" dirty="0" smtClean="0"/>
              <a:t>Adquisición viaje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280920" cy="49685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Adquieren en su agencia de viajes 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minorista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El viaje es adquirido en la agencia de viajes, destacando la calidad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Los viajeros podrían intentar negociar el precio con las agencias. </a:t>
            </a: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Horario habitual de los turoperadores es de 10:00 a 18:00 horas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Agentes perfeccionistas, trato cordial.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5184576" cy="1080120"/>
          </a:xfrm>
        </p:spPr>
        <p:txBody>
          <a:bodyPr>
            <a:noAutofit/>
          </a:bodyPr>
          <a:lstStyle/>
          <a:p>
            <a:r>
              <a:rPr lang="es-ES" sz="4000" dirty="0" smtClean="0"/>
              <a:t>Visados</a:t>
            </a:r>
            <a:endParaRPr lang="es-ES" sz="4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280920" cy="460851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Muchos trámites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y costoso. Requiere de dos a cuatro semanas de gestión </a:t>
            </a: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Año 2012, España podría haber recibido 24000 turistas más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Cancelación de última hora por denegación visado.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Dos tipos de visados: 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Schengen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y Múltiple (</a:t>
            </a:r>
            <a:r>
              <a:rPr lang="es-ES" sz="20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Schengen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+ Reino Unido, Marruecos, Turquía, Rusia).</a:t>
            </a: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El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caso de España,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se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necesita cita previa de un mes. La duración de la visa es de 90 días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25% AAVV nueva implantación: orientación con el visado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3 Elipse"/>
          <p:cNvSpPr/>
          <p:nvPr/>
        </p:nvSpPr>
        <p:spPr>
          <a:xfrm>
            <a:off x="611560" y="5013176"/>
            <a:ext cx="792088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white"/>
                </a:solidFill>
              </a:rPr>
              <a:t>Sugerencia: adjuntar en cada reserva el enlace web de la embajada en India del país de destino del viaje</a:t>
            </a:r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30001" y="-1457192"/>
            <a:ext cx="12204001" cy="97723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1451462"/>
            <a:ext cx="13102307" cy="92913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-1457192"/>
            <a:ext cx="10872192" cy="97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/>
          </p:nvPr>
        </p:nvGraphicFramePr>
        <p:xfrm>
          <a:off x="395536" y="1556792"/>
          <a:ext cx="8424936" cy="5264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8674"/>
                <a:gridCol w="1101526"/>
                <a:gridCol w="6624736"/>
              </a:tblGrid>
              <a:tr h="7557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Arial Black" panose="020B0A04020102020204" pitchFamily="34" charset="0"/>
                        </a:rPr>
                        <a:t>AUTOPERCEPCIÓN</a:t>
                      </a:r>
                      <a:endParaRPr lang="es-ES" sz="1800" dirty="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FORMAS QUE AFECTAN A COMO LAS PERSONAS TIENDEN A VER SU PROPIA IDENTIDAD Y MOTIVACIÓN EN EL TRABAJO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106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1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Control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-Sensación de “crecerse”, de control en situaciones laborales.</a:t>
                      </a:r>
                      <a:endParaRPr lang="es-ES" sz="14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Restricción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-Sensación de “reprimirse” en situaciones laborales.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2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Privado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-Poner distancia y límites claros.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</a:rPr>
                        <a:t>Público</a:t>
                      </a:r>
                      <a:endParaRPr lang="es-ES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-Buscar proximidad y ofrecer límites permeables.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3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Jerárquico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-Se siente cómodo en las estructuras verticales.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Horizontal</a:t>
                      </a:r>
                      <a:endParaRPr lang="es-ES" sz="14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-Se siente cómodo en las estructuras igualitarias.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Colectivista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-El “Nosotros”, afiliación e interdependencia predomina sobre el “Yo”.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FF0000"/>
                          </a:solidFill>
                          <a:effectLst/>
                        </a:rPr>
                        <a:t>Individualista</a:t>
                      </a:r>
                      <a:endParaRPr lang="es-ES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-El “Yo” y el trabajo independiente predomina sobre el “Nosotros”.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5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Cooperativo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-Valora la calidad de vida y la interdependencia.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Competitivo</a:t>
                      </a:r>
                      <a:endParaRPr lang="es-ES" sz="14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-Valora los resultados materiales y asertividad.</a:t>
                      </a:r>
                      <a:endParaRPr lang="es-ES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r>
                        <a:rPr lang="es-ES" sz="1400" dirty="0" smtClean="0">
                          <a:effectLst/>
                        </a:rPr>
                        <a:t>6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Flexible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-Énfasis en improvisación, asunción de riesgos y tolerancia a la ambigüedad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  <a:tr h="3510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Estructurado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FF0000"/>
                          </a:solidFill>
                          <a:effectLst/>
                        </a:rPr>
                        <a:t>-Énfasis en los procesos y rules, valora la predictibilidad y el control de la ambigüedad </a:t>
                      </a:r>
                      <a:endParaRPr lang="es-E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151" marR="37151" marT="0" marB="0"/>
                </a:tc>
              </a:tr>
            </a:tbl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323528" y="332656"/>
            <a:ext cx="8424936" cy="10801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11560" y="380729"/>
            <a:ext cx="78488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prstClr val="black"/>
                </a:solidFill>
              </a:rPr>
              <a:t>ORIENTACIONES CULTURALES</a:t>
            </a:r>
          </a:p>
          <a:p>
            <a:r>
              <a:rPr lang="es-ES" dirty="0" smtClean="0">
                <a:solidFill>
                  <a:prstClr val="black"/>
                </a:solidFill>
              </a:rPr>
              <a:t>Cultural </a:t>
            </a:r>
            <a:r>
              <a:rPr lang="es-ES" dirty="0" err="1" smtClean="0">
                <a:solidFill>
                  <a:prstClr val="black"/>
                </a:solidFill>
              </a:rPr>
              <a:t>navigator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988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280920" cy="49685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44826" y="1402722"/>
            <a:ext cx="828092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8064A2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rgbClr val="8064A2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rgbClr val="8064A2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AutoShape 2" descr="https://us-mg42.mail.yahoo.com/ya/download?mid=2%5f0%5f0%5f1%5f3919230%5fAMthUtQAAYKoVnpyaAkQUDNUW3g&amp;m=YaDownload&amp;pid=2&amp;fid=Inbox&amp;inline=1&amp;appid=yahoo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AutoShape 4" descr="https://us-mg42.mail.yahoo.com/ya/download?mid=2%5f0%5f0%5f1%5f3920358%5fAMthUtQAAZajVnp17QYqIDxONBw&amp;m=YaDownload&amp;pid=2&amp;fid=Inbox&amp;inline=1&amp;appid=yahooma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25436"/>
            <a:ext cx="4968552" cy="369965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88056" y="5067173"/>
            <a:ext cx="855594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Personal de habla inglesa </a:t>
            </a:r>
            <a:r>
              <a:rPr lang="es-ES" dirty="0">
                <a:solidFill>
                  <a:prstClr val="black"/>
                </a:solidFill>
                <a:latin typeface="Century Gothic" panose="020B0502020202020204" pitchFamily="34" charset="0"/>
              </a:rPr>
              <a:t>en todos los departamentos </a:t>
            </a:r>
            <a:r>
              <a:rPr lang="es-E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con </a:t>
            </a:r>
            <a:r>
              <a:rPr lang="es-ES" dirty="0">
                <a:solidFill>
                  <a:prstClr val="black"/>
                </a:solidFill>
                <a:latin typeface="Century Gothic" panose="020B0502020202020204" pitchFamily="34" charset="0"/>
              </a:rPr>
              <a:t>nivel alto especialmente en </a:t>
            </a:r>
            <a:r>
              <a:rPr lang="es-E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dptos</a:t>
            </a:r>
            <a:r>
              <a:rPr lang="es-ES" dirty="0">
                <a:solidFill>
                  <a:prstClr val="black"/>
                </a:solidFill>
                <a:latin typeface="Century Gothic" panose="020B0502020202020204" pitchFamily="34" charset="0"/>
              </a:rPr>
              <a:t> con trato directo con </a:t>
            </a:r>
            <a:r>
              <a:rPr lang="es-ES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touroperador</a:t>
            </a:r>
            <a:r>
              <a:rPr lang="es-ES" dirty="0">
                <a:solidFill>
                  <a:prstClr val="black"/>
                </a:solidFill>
                <a:latin typeface="Century Gothic" panose="020B0502020202020204" pitchFamily="34" charset="0"/>
              </a:rPr>
              <a:t> y cliente.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s-ES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Material adaptado </a:t>
            </a:r>
            <a:r>
              <a:rPr lang="es-ES" dirty="0">
                <a:solidFill>
                  <a:prstClr val="black"/>
                </a:solidFill>
                <a:latin typeface="Century Gothic" panose="020B0502020202020204" pitchFamily="34" charset="0"/>
              </a:rPr>
              <a:t>al nuevo mercado de habla inglesa.</a:t>
            </a:r>
          </a:p>
        </p:txBody>
      </p:sp>
    </p:spTree>
    <p:extLst>
      <p:ext uri="{BB962C8B-B14F-4D97-AF65-F5344CB8AC3E}">
        <p14:creationId xmlns:p14="http://schemas.microsoft.com/office/powerpoint/2010/main" val="30406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7164288" cy="53119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31640" y="119675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Reservas, Grupos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24710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52048" y="1978367"/>
            <a:ext cx="8280920" cy="4968552"/>
          </a:xfrm>
        </p:spPr>
        <p:txBody>
          <a:bodyPr>
            <a:normAutofit/>
          </a:bodyPr>
          <a:lstStyle/>
          <a:p>
            <a:pPr algn="l"/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			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pic>
        <p:nvPicPr>
          <p:cNvPr id="1026" name="Picture 2" descr="http://www.freeworldmaps.net/es/europa/europa-ma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06875"/>
            <a:ext cx="695325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532655" y="1106875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black"/>
                </a:solidFill>
              </a:rPr>
              <a:t>Su primer viaje:</a:t>
            </a:r>
          </a:p>
          <a:p>
            <a:r>
              <a:rPr lang="es-ES" b="1" dirty="0" smtClean="0">
                <a:solidFill>
                  <a:prstClr val="black"/>
                </a:solidFill>
              </a:rPr>
              <a:t>Centroeuropa, sobretodo países con NIEVE (Suiza, Francia, Italia...)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83568" y="1712711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black"/>
                </a:solidFill>
              </a:rPr>
              <a:t>Repetidor en Europa, nuevos destinos: España, Marruecos, Escandinavia ( aun sin explotar) </a:t>
            </a:r>
            <a:endParaRPr lang="es-ES" b="1" dirty="0">
              <a:solidFill>
                <a:prstClr val="black"/>
              </a:solidFill>
            </a:endParaRPr>
          </a:p>
        </p:txBody>
      </p:sp>
      <p:sp>
        <p:nvSpPr>
          <p:cNvPr id="6" name="Llamada ovalada 5"/>
          <p:cNvSpPr/>
          <p:nvPr/>
        </p:nvSpPr>
        <p:spPr>
          <a:xfrm>
            <a:off x="5917512" y="804448"/>
            <a:ext cx="3024336" cy="2210213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Llamada rectangular redondeada 6"/>
          <p:cNvSpPr/>
          <p:nvPr/>
        </p:nvSpPr>
        <p:spPr>
          <a:xfrm>
            <a:off x="544727" y="1628799"/>
            <a:ext cx="2832446" cy="1368152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82712" y="316513"/>
            <a:ext cx="3240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prstClr val="black"/>
                </a:solidFill>
              </a:rPr>
              <a:t>MERCADO INMADURO EN EUROPA</a:t>
            </a:r>
            <a:endParaRPr lang="es-E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280920" cy="5544616"/>
          </a:xfrm>
        </p:spPr>
        <p:txBody>
          <a:bodyPr>
            <a:normAutofit/>
          </a:bodyPr>
          <a:lstStyle/>
          <a:p>
            <a:pPr lvl="1" algn="l"/>
            <a:endParaRPr lang="es-ES" sz="2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RESERVAS, GRUPOS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Reservas mínimo </a:t>
            </a:r>
            <a:r>
              <a:rPr lang="es-ES" sz="1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3-6 semanas 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de antelación, puede haber reservas de última hora.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Temporada </a:t>
            </a:r>
            <a:r>
              <a:rPr lang="es-ES" sz="1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alta de reservas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: abril-junio (vacaciones escolares). Invierno: Navidad.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Esperamos sobretodo un mercado orientado a </a:t>
            </a:r>
            <a:r>
              <a:rPr lang="es-ES" sz="1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familias con niños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8-10 </a:t>
            </a:r>
            <a:r>
              <a:rPr lang="es-ES" sz="18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pax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 Y </a:t>
            </a:r>
            <a:r>
              <a:rPr lang="es-ES" sz="18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honey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mooners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Grandes 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grupos de mas de </a:t>
            </a:r>
            <a:r>
              <a:rPr lang="es-ES" sz="1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40 </a:t>
            </a:r>
            <a:r>
              <a:rPr lang="es-ES" sz="1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pax</a:t>
            </a:r>
            <a:r>
              <a:rPr lang="es-ES" sz="1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, 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duración 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media en Europa10-21 días.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Tendencia al </a:t>
            </a:r>
            <a:r>
              <a:rPr lang="es-ES" sz="1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alza </a:t>
            </a:r>
            <a:r>
              <a:rPr lang="es-ES" sz="1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de grupos pequeños o familias en 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privado.</a:t>
            </a:r>
            <a:endParaRPr lang="es-ES" sz="1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2775" y="967442"/>
            <a:ext cx="8280920" cy="5184576"/>
          </a:xfrm>
        </p:spPr>
        <p:txBody>
          <a:bodyPr>
            <a:normAutofit fontScale="92500" lnSpcReduction="20000"/>
          </a:bodyPr>
          <a:lstStyle/>
          <a:p>
            <a:pPr algn="l"/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l"/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19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Esperamos posibles </a:t>
            </a:r>
            <a:r>
              <a:rPr lang="es-E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cancelaciones</a:t>
            </a:r>
            <a:r>
              <a:rPr lang="es-ES" sz="19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por denegación de visa en el último momento.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19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19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Mercado nuevo: </a:t>
            </a:r>
            <a:r>
              <a:rPr lang="es-E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Incremento de consultas, ofrecimiento alternativas de viaje.</a:t>
            </a:r>
          </a:p>
          <a:p>
            <a:pPr algn="l"/>
            <a:r>
              <a:rPr lang="es-E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19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Puede solicitar </a:t>
            </a:r>
            <a:r>
              <a:rPr lang="es-E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modificaciones en ruta.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19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Familiarización</a:t>
            </a:r>
            <a:r>
              <a:rPr lang="es-ES" sz="19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gradual de las agencias con sistema </a:t>
            </a:r>
            <a:r>
              <a:rPr lang="es-E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online.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19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Revisión </a:t>
            </a:r>
            <a:r>
              <a:rPr lang="es-ES" sz="19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reservas y posibles errores de agentes viaje para evitar incidencias y reclamaciones. Estrecha </a:t>
            </a:r>
            <a:r>
              <a:rPr lang="es-ES" sz="19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colaboración reservas y atención al cliente.</a:t>
            </a:r>
          </a:p>
          <a:p>
            <a:pPr algn="l"/>
            <a:endParaRPr lang="es-ES" sz="1900" b="1" i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s-ES" sz="1900" b="1" i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	</a:t>
            </a:r>
            <a:r>
              <a:rPr lang="es-ES" sz="19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Continuación labor de venta y atención al agente viajes.</a:t>
            </a:r>
          </a:p>
          <a:p>
            <a:pPr algn="l"/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			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2" name="AutoShape 2" descr="https://us-mg42.mail.yahoo.com/ya/download?mid=2%5f0%5f0%5f1%5f4106044%5fAL5hUtQAAbGZVpizOgBxSL6tuPo&amp;m=YaDownload&amp;pid=2&amp;fid=Inbox&amp;inline=1&amp;appid=yahoo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https://us-mg42.mail.yahoo.com/ya/download?mid=2%5f0%5f0%5f1%5f4106044%5fAL5hUtQAAbGZVpizOgBxSL6tuPo&amp;m=YaDownload&amp;pid=2&amp;fid=Inbox&amp;inline=1&amp;appid=yahooma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6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672408" y="215914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AutoShape 2" descr="https://us-mg42.mail.yahoo.com/ya/download?mid=2%5f0%5f0%5f1%5f4106044%5fAL5hUtQAAbGZVpizOgBxSL6tuPo&amp;m=YaDownload&amp;pid=2&amp;fid=Inbox&amp;inline=1&amp;appid=yahoo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https://us-mg42.mail.yahoo.com/ya/download?mid=2%5f0%5f0%5f1%5f4106044%5fAL5hUtQAAbGZVpizOgBxSL6tuPo&amp;m=YaDownload&amp;pid=2&amp;fid=Inbox&amp;inline=1&amp;appid=yahooma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7276547" cy="539515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03648" y="5013176"/>
            <a:ext cx="3823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Operaciones , Transportes, Guias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25632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908719"/>
            <a:ext cx="8280920" cy="4939187"/>
          </a:xfrm>
        </p:spPr>
        <p:txBody>
          <a:bodyPr>
            <a:normAutofit fontScale="92500" lnSpcReduction="20000"/>
          </a:bodyPr>
          <a:lstStyle/>
          <a:p>
            <a:pPr algn="l"/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OPERACIONES </a:t>
            </a:r>
          </a:p>
          <a:p>
            <a:pPr algn="l"/>
            <a:endParaRPr lang="es-ES" sz="20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Los</a:t>
            </a:r>
            <a:r>
              <a:rPr lang="es-ES" sz="1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traslados 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sobre todo a ciudades con </a:t>
            </a:r>
            <a:r>
              <a:rPr lang="es-ES" sz="18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vuelos directos 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desde India (ZRH,LON,BRU,AMS, VIE,PAR…)con </a:t>
            </a:r>
            <a:r>
              <a:rPr lang="es-ES" sz="18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ccías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aéreas LH,AF ,BA, AI,LX …</a:t>
            </a:r>
          </a:p>
          <a:p>
            <a:pPr lvl="1" algn="l"/>
            <a:r>
              <a:rPr lang="es-ES" sz="1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	</a:t>
            </a:r>
            <a:r>
              <a:rPr lang="es-ES" sz="1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España con escala (vuelo 15-18 horas).</a:t>
            </a:r>
          </a:p>
          <a:p>
            <a:pPr lvl="1" algn="l"/>
            <a:endParaRPr lang="es-ES" sz="1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r>
              <a:rPr lang="es-ES" sz="1800" b="1" i="1" dirty="0" smtClean="0">
                <a:solidFill>
                  <a:srgbClr val="0070C0"/>
                </a:solidFill>
                <a:latin typeface="+mj-lt"/>
              </a:rPr>
              <a:t>* SUG</a:t>
            </a:r>
            <a:r>
              <a:rPr lang="es-ES" sz="1800" b="1" i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es-ES" sz="1800" b="1" i="1" dirty="0">
                <a:solidFill>
                  <a:srgbClr val="8064A2">
                    <a:lumMod val="50000"/>
                  </a:srgbClr>
                </a:solidFill>
                <a:latin typeface="+mj-lt"/>
              </a:rPr>
              <a:t>Posibilidad </a:t>
            </a:r>
            <a:r>
              <a:rPr lang="es-ES" sz="1800" b="1" i="1" dirty="0" err="1">
                <a:solidFill>
                  <a:srgbClr val="8064A2">
                    <a:lumMod val="50000"/>
                  </a:srgbClr>
                </a:solidFill>
                <a:latin typeface="+mj-lt"/>
              </a:rPr>
              <a:t>wi</a:t>
            </a:r>
            <a:r>
              <a:rPr lang="es-ES" sz="1800" b="1" i="1" dirty="0">
                <a:solidFill>
                  <a:srgbClr val="8064A2">
                    <a:lumMod val="50000"/>
                  </a:srgbClr>
                </a:solidFill>
                <a:latin typeface="+mj-lt"/>
              </a:rPr>
              <a:t>-fi gratuito con limitación en buses ( gran uso de </a:t>
            </a:r>
            <a:r>
              <a:rPr lang="es-ES" sz="1800" b="1" i="1" dirty="0" err="1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tablets</a:t>
            </a:r>
            <a:r>
              <a:rPr lang="es-ES" sz="1800" b="1" i="1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 </a:t>
            </a:r>
            <a:r>
              <a:rPr lang="es-ES" sz="1800" b="1" i="1" dirty="0">
                <a:solidFill>
                  <a:srgbClr val="8064A2">
                    <a:lumMod val="50000"/>
                  </a:srgbClr>
                </a:solidFill>
                <a:latin typeface="+mj-lt"/>
              </a:rPr>
              <a:t>y móviles en viaje</a:t>
            </a:r>
            <a:r>
              <a:rPr lang="es-ES" sz="1800" b="1" i="1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), llevar películas indias de </a:t>
            </a:r>
            <a:r>
              <a:rPr lang="es-ES" sz="1800" b="1" i="1" dirty="0" err="1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Bollywood</a:t>
            </a:r>
            <a:r>
              <a:rPr lang="es-ES" sz="1800" b="1" i="1" dirty="0">
                <a:solidFill>
                  <a:srgbClr val="8064A2">
                    <a:lumMod val="50000"/>
                  </a:srgbClr>
                </a:solidFill>
                <a:latin typeface="+mj-lt"/>
              </a:rPr>
              <a:t> </a:t>
            </a:r>
            <a:r>
              <a:rPr lang="es-ES" sz="1800" b="1" i="1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y 	</a:t>
            </a:r>
            <a:r>
              <a:rPr lang="es-ES" sz="1800" b="1" i="1" dirty="0" err="1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cds</a:t>
            </a:r>
            <a:r>
              <a:rPr lang="es-ES" sz="1800" b="1" i="1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 música.</a:t>
            </a:r>
          </a:p>
          <a:p>
            <a:pPr lvl="1" algn="l"/>
            <a:endParaRPr lang="es-ES" sz="1800" b="1" i="1" dirty="0" smtClean="0">
              <a:solidFill>
                <a:srgbClr val="8064A2">
                  <a:lumMod val="50000"/>
                </a:srgb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rgbClr val="8064A2">
                    <a:lumMod val="50000"/>
                  </a:srgbClr>
                </a:solidFill>
                <a:latin typeface="+mj-lt"/>
              </a:rPr>
              <a:t>Fama de llegar con retraso </a:t>
            </a:r>
            <a:r>
              <a:rPr lang="es-ES" sz="18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a citaciones. Posible </a:t>
            </a:r>
            <a:r>
              <a:rPr lang="es-ES" sz="18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malestar </a:t>
            </a:r>
            <a:r>
              <a:rPr lang="es-ES" sz="1800" dirty="0">
                <a:solidFill>
                  <a:srgbClr val="8064A2">
                    <a:lumMod val="50000"/>
                  </a:srgbClr>
                </a:solidFill>
                <a:latin typeface="+mj-lt"/>
              </a:rPr>
              <a:t>de pasajeros de otras nacionalidades. Hincapié en la </a:t>
            </a:r>
            <a:r>
              <a:rPr lang="es-ES" sz="18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puntualidad.</a:t>
            </a:r>
          </a:p>
          <a:p>
            <a:pPr lvl="1" algn="l"/>
            <a:endParaRPr lang="es-ES" sz="1800" dirty="0">
              <a:solidFill>
                <a:srgbClr val="8064A2">
                  <a:lumMod val="50000"/>
                </a:srgb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Incremento solicitud </a:t>
            </a:r>
            <a:r>
              <a:rPr lang="es-ES" sz="1800" b="1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habitaciones comunicadas o contiguas.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rgbClr val="8064A2">
                  <a:lumMod val="50000"/>
                </a:srgbClr>
              </a:solidFill>
              <a:latin typeface="+mj-lt"/>
            </a:endParaRPr>
          </a:p>
          <a:p>
            <a:pPr lvl="1" algn="l"/>
            <a:r>
              <a:rPr lang="es-ES" sz="1800" b="1" i="1" dirty="0" smtClean="0">
                <a:solidFill>
                  <a:srgbClr val="0070C0"/>
                </a:solidFill>
                <a:latin typeface="+mj-lt"/>
              </a:rPr>
              <a:t>* SUG</a:t>
            </a:r>
            <a:r>
              <a:rPr lang="es-ES" sz="1800" b="1" i="1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: Solicitar </a:t>
            </a:r>
            <a:r>
              <a:rPr lang="es-ES" sz="1800" b="1" i="1" dirty="0" err="1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ketlle</a:t>
            </a:r>
            <a:r>
              <a:rPr lang="es-ES" sz="1800" b="1" i="1" dirty="0" smtClean="0">
                <a:solidFill>
                  <a:srgbClr val="8064A2">
                    <a:lumMod val="50000"/>
                  </a:srgbClr>
                </a:solidFill>
                <a:latin typeface="+mj-lt"/>
              </a:rPr>
              <a:t> y ofrecer botellas agua mineral por persona en todos los hoteles.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8064A2">
                  <a:lumMod val="50000"/>
                </a:srgbClr>
              </a:solidFill>
              <a:latin typeface="Century Gothic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s-ES" sz="1600" b="1" i="1" dirty="0" smtClean="0">
              <a:solidFill>
                <a:srgbClr val="8064A2">
                  <a:lumMod val="50000"/>
                </a:srgbClr>
              </a:solidFill>
              <a:latin typeface="Century Gothic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s-ES" sz="1600" b="1" i="1" dirty="0">
              <a:solidFill>
                <a:srgbClr val="8064A2">
                  <a:lumMod val="50000"/>
                </a:srgbClr>
              </a:solidFill>
              <a:latin typeface="Century Gothic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837162" cy="5810824"/>
          </a:xfrm>
        </p:spPr>
      </p:pic>
      <p:sp>
        <p:nvSpPr>
          <p:cNvPr id="7" name="CuadroTexto 6"/>
          <p:cNvSpPr txBox="1"/>
          <p:nvPr/>
        </p:nvSpPr>
        <p:spPr>
          <a:xfrm>
            <a:off x="971600" y="69269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Atención al Cliente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0040782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8280920" cy="5112567"/>
          </a:xfrm>
        </p:spPr>
        <p:txBody>
          <a:bodyPr>
            <a:normAutofit fontScale="77500" lnSpcReduction="20000"/>
          </a:bodyPr>
          <a:lstStyle/>
          <a:p>
            <a:pPr algn="l"/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s-ES" sz="2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ATENCION AL CLIENTE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1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Importancia personal </a:t>
            </a:r>
            <a:r>
              <a:rPr lang="es-ES" sz="21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mentalidad </a:t>
            </a:r>
            <a:r>
              <a:rPr lang="es-ES" sz="21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india.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1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1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Preguntas</a:t>
            </a:r>
            <a:r>
              <a:rPr lang="es-ES" sz="21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: respuesta rápida al 100% preguntas, captar clientes.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1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1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Resolución eficaz de </a:t>
            </a:r>
            <a:r>
              <a:rPr lang="es-ES" sz="21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incidencias en viaje, </a:t>
            </a:r>
            <a:r>
              <a:rPr lang="es-ES" sz="21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impacientes. Esperan soluciones inmediatas.</a:t>
            </a:r>
          </a:p>
          <a:p>
            <a:pPr lvl="1" algn="l"/>
            <a:endParaRPr lang="es-ES" sz="21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1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Reclamaciones</a:t>
            </a:r>
            <a:r>
              <a:rPr lang="es-ES" sz="21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más comunes: que no haya botellas de agua gratuitas, hoteles sin aire acondicionado, tamaño pequeño de habitaciones, robos etc.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1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s-ES" sz="2100" b="1" i="1" dirty="0">
                <a:solidFill>
                  <a:srgbClr val="0070C0"/>
                </a:solidFill>
                <a:latin typeface="Century Gothic"/>
              </a:rPr>
              <a:t>SUG: </a:t>
            </a:r>
            <a:r>
              <a:rPr lang="es-ES" sz="2100" b="1" i="1" dirty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en apartado Mi Viaje, incluir link de </a:t>
            </a:r>
            <a:r>
              <a:rPr lang="es-ES" sz="2100" b="1" i="1" dirty="0" smtClean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www.happycow.net</a:t>
            </a:r>
            <a:endParaRPr lang="es-ES" sz="2100" b="1" i="1" dirty="0">
              <a:solidFill>
                <a:srgbClr val="8064A2">
                  <a:lumMod val="50000"/>
                </a:srgbClr>
              </a:solidFill>
              <a:latin typeface="Century Gothic"/>
            </a:endParaRPr>
          </a:p>
          <a:p>
            <a:pPr lvl="1" algn="l"/>
            <a:r>
              <a:rPr lang="es-ES" sz="2100" b="1" i="1" dirty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 </a:t>
            </a:r>
            <a:r>
              <a:rPr lang="es-ES" sz="2100" b="1" i="1" dirty="0" smtClean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	</a:t>
            </a:r>
            <a:r>
              <a:rPr lang="es-ES" sz="2100" i="1" dirty="0" smtClean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( </a:t>
            </a:r>
            <a:r>
              <a:rPr lang="es-ES" sz="2100" i="1" dirty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lista de restaurantes </a:t>
            </a:r>
            <a:r>
              <a:rPr lang="es-ES" sz="2100" i="1" dirty="0" smtClean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vegetarianos </a:t>
            </a:r>
            <a:r>
              <a:rPr lang="es-ES" sz="2100" i="1" dirty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por todo el mundo</a:t>
            </a:r>
            <a:r>
              <a:rPr lang="es-ES" sz="2100" i="1" dirty="0" smtClean="0">
                <a:solidFill>
                  <a:srgbClr val="8064A2">
                    <a:lumMod val="50000"/>
                  </a:srgbClr>
                </a:solidFill>
                <a:latin typeface="Century Gothic"/>
              </a:rPr>
              <a:t>).</a:t>
            </a:r>
            <a:endParaRPr lang="es-ES" sz="2100" i="1" dirty="0">
              <a:solidFill>
                <a:srgbClr val="8064A2">
                  <a:lumMod val="50000"/>
                </a:srgbClr>
              </a:solidFill>
              <a:latin typeface="Century Gothic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1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s-ES" sz="21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Divulgación al instante </a:t>
            </a:r>
            <a:r>
              <a:rPr lang="es-ES" sz="21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en redes sociales de quejas y felicitaciones.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1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r>
              <a:rPr lang="es-ES" sz="21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	“ </a:t>
            </a:r>
            <a:r>
              <a:rPr lang="es-ES" sz="2100" b="1" i="1" dirty="0" smtClean="0">
                <a:solidFill>
                  <a:srgbClr val="0070C0"/>
                </a:solidFill>
                <a:latin typeface="+mj-lt"/>
              </a:rPr>
              <a:t>El cliente satisfecho es evangelista de la marca “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endParaRPr lang="es-ES" sz="1800" b="1" i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endParaRPr lang="es-ES" sz="1800" b="1" i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22086" y="2206950"/>
            <a:ext cx="7188224" cy="3976474"/>
          </a:xfrm>
        </p:spPr>
        <p:txBody>
          <a:bodyPr>
            <a:normAutofit fontScale="40000" lnSpcReduction="20000"/>
          </a:bodyPr>
          <a:lstStyle/>
          <a:p>
            <a:pPr algn="l"/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</a:p>
          <a:p>
            <a:pPr algn="l"/>
            <a:r>
              <a:rPr lang="es-E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l"/>
            <a:endParaRPr lang="es-ES" sz="36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r>
              <a:rPr lang="es-ES" sz="3600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  <a:r>
              <a:rPr lang="es-ES" sz="4400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* </a:t>
            </a:r>
            <a:r>
              <a:rPr lang="es-ES" sz="5100" b="1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V</a:t>
            </a:r>
            <a:r>
              <a:rPr lang="es-ES" sz="5100" b="1" i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iajero indio: consciente de precios y le gusta negociar</a:t>
            </a:r>
          </a:p>
          <a:p>
            <a:r>
              <a:rPr lang="es-ES" sz="5100" b="1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  <a:r>
              <a:rPr lang="es-ES" sz="5100" b="1" i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* Viajes adquiridos dentro de los dos últimos meses</a:t>
            </a:r>
          </a:p>
          <a:p>
            <a:r>
              <a:rPr lang="es-ES" sz="5100" b="1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  <a:r>
              <a:rPr lang="es-ES" sz="5100" b="1" i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* Viajan en familias de 8-10 personas</a:t>
            </a:r>
          </a:p>
          <a:p>
            <a:r>
              <a:rPr lang="es-ES" sz="5100" b="1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  <a:r>
              <a:rPr lang="es-ES" sz="5100" b="1" i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* Les encanta ir de compras</a:t>
            </a:r>
          </a:p>
          <a:p>
            <a:r>
              <a:rPr lang="es-ES" sz="5100" b="1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	</a:t>
            </a:r>
            <a:r>
              <a:rPr lang="es-ES" sz="5100" b="1" i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* Requieren su propia comida, muchas veces vegetariana</a:t>
            </a:r>
          </a:p>
          <a:p>
            <a:pPr algn="l"/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s-ES" sz="24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	</a:t>
            </a:r>
            <a:endParaRPr lang="es-ES" sz="24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r>
              <a:rPr lang="es-ES" sz="1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	</a:t>
            </a:r>
            <a:endParaRPr lang="es-ES" sz="1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endParaRPr lang="es-ES" sz="1800" b="1" i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1" algn="l"/>
            <a:endParaRPr lang="es-ES" sz="1800" b="1" i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051720" y="1859669"/>
            <a:ext cx="50776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i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Being</a:t>
            </a:r>
            <a:r>
              <a:rPr lang="es-E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Indian</a:t>
            </a:r>
            <a:r>
              <a:rPr lang="es-E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Ready</a:t>
            </a:r>
            <a:r>
              <a:rPr lang="es-E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!</a:t>
            </a:r>
            <a:endParaRPr lang="es-ES" sz="3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Estrella de 12 puntas 3"/>
          <p:cNvSpPr/>
          <p:nvPr/>
        </p:nvSpPr>
        <p:spPr>
          <a:xfrm>
            <a:off x="522086" y="487689"/>
            <a:ext cx="8370394" cy="5616624"/>
          </a:xfrm>
          <a:prstGeom prst="star1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8" name="Picture 6" descr="http://1.bp.blogspot.com/_dkgUer03W_Q/SXoLf5vJSSI/AAAAAAAAASQ/uNmtYyvwI6I/s320/ist2_4115670_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00" y="4680626"/>
            <a:ext cx="1722735" cy="172273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93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 redondeado"/>
          <p:cNvSpPr/>
          <p:nvPr/>
        </p:nvSpPr>
        <p:spPr>
          <a:xfrm>
            <a:off x="1902632" y="2132856"/>
            <a:ext cx="1293152" cy="12523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1902632" y="3645023"/>
            <a:ext cx="1293152" cy="18873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491880" y="3573016"/>
            <a:ext cx="1080120" cy="1512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3491880" y="2132856"/>
            <a:ext cx="1224136" cy="12523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583668" y="19999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Cruce de dimensiones</a:t>
            </a:r>
            <a:endParaRPr lang="es-ES" sz="2400" b="1" dirty="0">
              <a:solidFill>
                <a:prstClr val="black"/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3275856" y="1196752"/>
            <a:ext cx="72008" cy="50405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 flipV="1">
            <a:off x="827584" y="3501008"/>
            <a:ext cx="5112568" cy="7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621800" y="809734"/>
            <a:ext cx="115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</a:rPr>
              <a:t>Jerárquico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43808" y="630932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</a:rPr>
              <a:t>Horizontal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5516" y="3215922"/>
            <a:ext cx="140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</a:rPr>
              <a:t>Improvisación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(Flexible)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64088" y="322331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prstClr val="black"/>
                </a:solidFill>
              </a:rPr>
              <a:t>Procedimientos</a:t>
            </a:r>
          </a:p>
          <a:p>
            <a:r>
              <a:rPr lang="es-ES" sz="1600" dirty="0" smtClean="0">
                <a:solidFill>
                  <a:prstClr val="black"/>
                </a:solidFill>
              </a:rPr>
              <a:t>(Estructurado)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487620" y="2249616"/>
            <a:ext cx="12961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prstClr val="black"/>
                </a:solidFill>
              </a:rPr>
              <a:t>-</a:t>
            </a:r>
            <a:r>
              <a:rPr lang="es-ES" sz="1400" dirty="0" err="1" smtClean="0">
                <a:solidFill>
                  <a:prstClr val="black"/>
                </a:solidFill>
              </a:rPr>
              <a:t>Arabes</a:t>
            </a:r>
            <a:endParaRPr lang="es-ES" sz="1400" dirty="0" smtClean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-Sudamérica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-Europa Latina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-Japón / Corea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-Bélgica</a:t>
            </a:r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02632" y="2256309"/>
            <a:ext cx="12931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prstClr val="black"/>
                </a:solidFill>
              </a:rPr>
              <a:t>-</a:t>
            </a:r>
            <a:r>
              <a:rPr lang="es-ES" sz="1400" dirty="0" err="1" smtClean="0">
                <a:solidFill>
                  <a:prstClr val="black"/>
                </a:solidFill>
              </a:rPr>
              <a:t>Africa</a:t>
            </a:r>
            <a:r>
              <a:rPr lang="es-ES" sz="1400" dirty="0" smtClean="0">
                <a:solidFill>
                  <a:prstClr val="black"/>
                </a:solidFill>
              </a:rPr>
              <a:t> oriental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</a:t>
            </a:r>
            <a:r>
              <a:rPr lang="es-ES" sz="1400" dirty="0" err="1" smtClean="0">
                <a:solidFill>
                  <a:prstClr val="black"/>
                </a:solidFill>
              </a:rPr>
              <a:t>Hong-kong</a:t>
            </a:r>
            <a:endParaRPr lang="es-ES" sz="1400" dirty="0" smtClean="0">
              <a:solidFill>
                <a:prstClr val="black"/>
              </a:solidFill>
            </a:endParaRPr>
          </a:p>
          <a:p>
            <a:r>
              <a:rPr lang="es-ES" sz="1400" dirty="0" smtClean="0">
                <a:solidFill>
                  <a:prstClr val="black"/>
                </a:solidFill>
              </a:rPr>
              <a:t>-India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-Jamaica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-Malasia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950604" y="3573016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prstClr val="black"/>
                </a:solidFill>
              </a:rPr>
              <a:t>-Australia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-Gran Bretaña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-Canadá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-Dinamarca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-Irlanda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-Holanda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-Noruega/Suecia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-Sudáfrica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-USA</a:t>
            </a:r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487620" y="3573016"/>
            <a:ext cx="158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prstClr val="black"/>
                </a:solidFill>
              </a:rPr>
              <a:t>-Austria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-Costa Rica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-Finlandia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-Alemania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-Israel</a:t>
            </a:r>
          </a:p>
          <a:p>
            <a:r>
              <a:rPr lang="es-ES" sz="1400" dirty="0" smtClean="0">
                <a:solidFill>
                  <a:prstClr val="black"/>
                </a:solidFill>
              </a:rPr>
              <a:t>-Suiza</a:t>
            </a:r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651309" y="1691275"/>
            <a:ext cx="31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  <a:p>
            <a:r>
              <a:rPr lang="es-ES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-</a:t>
            </a:r>
            <a:r>
              <a:rPr lang="es-ES" b="1" dirty="0" smtClean="0">
                <a:solidFill>
                  <a:srgbClr val="4BACC6">
                    <a:lumMod val="75000"/>
                  </a:srgbClr>
                </a:solidFill>
                <a:latin typeface="Bradley Hand ITC" panose="03070402050302030203" pitchFamily="66" charset="0"/>
              </a:rPr>
              <a:t>¿Cómo podemos </a:t>
            </a:r>
            <a:r>
              <a:rPr lang="es-ES" b="1" dirty="0" err="1" smtClean="0">
                <a:solidFill>
                  <a:srgbClr val="4BACC6">
                    <a:lumMod val="75000"/>
                  </a:srgbClr>
                </a:solidFill>
                <a:latin typeface="Bradley Hand ITC" panose="03070402050302030203" pitchFamily="66" charset="0"/>
              </a:rPr>
              <a:t>preveer</a:t>
            </a:r>
            <a:r>
              <a:rPr lang="es-ES" b="1" dirty="0" smtClean="0">
                <a:solidFill>
                  <a:srgbClr val="4BACC6">
                    <a:lumMod val="75000"/>
                  </a:srgbClr>
                </a:solidFill>
                <a:latin typeface="Bradley Hand ITC" panose="03070402050302030203" pitchFamily="66" charset="0"/>
              </a:rPr>
              <a:t> que será nuestra relación/ cooperación con otras culturas? </a:t>
            </a:r>
            <a:endParaRPr lang="es-ES" b="1" dirty="0">
              <a:solidFill>
                <a:srgbClr val="4BACC6">
                  <a:lumMod val="75000"/>
                </a:srgb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08104" y="426957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-</a:t>
            </a:r>
            <a:r>
              <a:rPr lang="es-ES" b="1" dirty="0" smtClean="0">
                <a:solidFill>
                  <a:srgbClr val="4BACC6">
                    <a:lumMod val="75000"/>
                  </a:srgbClr>
                </a:solidFill>
                <a:latin typeface="Bradley Hand ITC" panose="03070402050302030203" pitchFamily="66" charset="0"/>
              </a:rPr>
              <a:t>¿Qué podemos hacer para evitar estos problemas al trabajar con ellos¿? </a:t>
            </a:r>
            <a:endParaRPr lang="es-ES" b="1" dirty="0" smtClean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427984" y="5604341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4BACC6">
                    <a:lumMod val="75000"/>
                  </a:srgbClr>
                </a:solidFill>
                <a:latin typeface="Bradley Hand ITC" panose="03070402050302030203" pitchFamily="66" charset="0"/>
              </a:rPr>
              <a:t>-¿Cuáles podrían ser los beneficios, para nosotros o, para la compañía el trabajar en un ambiente multicultural?</a:t>
            </a:r>
            <a:endParaRPr lang="es-ES" b="1" dirty="0">
              <a:solidFill>
                <a:srgbClr val="4BACC6">
                  <a:lumMod val="75000"/>
                </a:srgb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783764" y="979011"/>
            <a:ext cx="396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4BACC6">
                    <a:lumMod val="75000"/>
                  </a:srgbClr>
                </a:solidFill>
                <a:latin typeface="Bradley Hand ITC" panose="03070402050302030203" pitchFamily="66" charset="0"/>
              </a:rPr>
              <a:t>-¿Con quienes nos sentimos más cómodos trabajando?. ¿Por qué? </a:t>
            </a:r>
            <a:endParaRPr lang="es-ES" b="1" dirty="0">
              <a:solidFill>
                <a:srgbClr val="4BACC6">
                  <a:lumMod val="75000"/>
                </a:srgb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005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3792" y="976813"/>
            <a:ext cx="7772400" cy="1470025"/>
          </a:xfrm>
        </p:spPr>
        <p:txBody>
          <a:bodyPr/>
          <a:lstStyle/>
          <a:p>
            <a:r>
              <a:rPr lang="es-ES" dirty="0" smtClean="0"/>
              <a:t>GRUPO DE TRABAJO INDIA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87624" y="2446838"/>
            <a:ext cx="6496744" cy="3502442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endParaRPr lang="es-ES" sz="1800" b="1" dirty="0">
              <a:solidFill>
                <a:srgbClr val="8064A2">
                  <a:lumMod val="50000"/>
                </a:srgbClr>
              </a:solidFill>
              <a:latin typeface="Century Gothic"/>
            </a:endParaRPr>
          </a:p>
          <a:p>
            <a:endParaRPr lang="es-ES" sz="2000" b="1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endParaRPr lang="es-ES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736304" cy="59809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691680" y="2540430"/>
            <a:ext cx="587261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Jorge Alfranca</a:t>
            </a:r>
            <a:endParaRPr lang="es-ES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s-E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Irene Asperilla</a:t>
            </a:r>
          </a:p>
          <a:p>
            <a:pPr lvl="0" algn="ctr"/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Berend Christian</a:t>
            </a:r>
          </a:p>
          <a:p>
            <a:pPr lvl="0" algn="ctr"/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Juan Jose </a:t>
            </a:r>
            <a:r>
              <a:rPr lang="es-E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Cid</a:t>
            </a:r>
          </a:p>
          <a:p>
            <a:pPr lvl="0" algn="ctr"/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Emma Gómez</a:t>
            </a:r>
          </a:p>
          <a:p>
            <a:pPr lvl="0" algn="ctr"/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Carlos </a:t>
            </a:r>
            <a:r>
              <a:rPr lang="es-E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González</a:t>
            </a:r>
          </a:p>
          <a:p>
            <a:pPr lvl="0" algn="ctr"/>
            <a:r>
              <a:rPr lang="es-E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Beatriz Grande</a:t>
            </a:r>
          </a:p>
          <a:p>
            <a:pPr lvl="0" algn="ctr"/>
            <a:r>
              <a:rPr lang="es-E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Alvaro </a:t>
            </a:r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Guardado</a:t>
            </a:r>
          </a:p>
          <a:p>
            <a:pPr lvl="0" algn="ctr"/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Rebeca Pizarro</a:t>
            </a:r>
          </a:p>
          <a:p>
            <a:pPr lvl="0" algn="ctr"/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Hema </a:t>
            </a:r>
            <a:r>
              <a:rPr lang="es-E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Sachdeva</a:t>
            </a:r>
          </a:p>
          <a:p>
            <a:pPr lvl="0" algn="ctr"/>
            <a:endParaRPr lang="es-ES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/>
            </a:endParaRPr>
          </a:p>
          <a:p>
            <a:pPr lvl="0" algn="ctr"/>
            <a:r>
              <a:rPr lang="es-ES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+ intervención de Teresa García</a:t>
            </a:r>
          </a:p>
          <a:p>
            <a:pPr lvl="0" algn="ctr"/>
            <a:r>
              <a:rPr lang="es-E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+ vídeos de Jon Tojal y Javier </a:t>
            </a:r>
            <a:r>
              <a:rPr lang="es-E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/>
              </a:rPr>
              <a:t>Villodre</a:t>
            </a:r>
            <a:endParaRPr lang="es-ES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/>
            </a:endParaRPr>
          </a:p>
          <a:p>
            <a:pPr lvl="0" algn="ctr"/>
            <a:endParaRPr lang="es-ES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/>
            </a:endParaRPr>
          </a:p>
        </p:txBody>
      </p:sp>
      <p:sp>
        <p:nvSpPr>
          <p:cNvPr id="4" name="Cara sonriente 3"/>
          <p:cNvSpPr/>
          <p:nvPr/>
        </p:nvSpPr>
        <p:spPr>
          <a:xfrm>
            <a:off x="385027" y="4151033"/>
            <a:ext cx="2202024" cy="2016224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759125" y="5029739"/>
            <a:ext cx="153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smtClean="0">
                <a:latin typeface="Comic Sans MS" panose="030F0702030302020204" pitchFamily="66" charset="0"/>
              </a:rPr>
              <a:t>¡Gracias por venir !</a:t>
            </a:r>
            <a:endParaRPr lang="es-ES" b="1" i="1" dirty="0">
              <a:latin typeface="Comic Sans MS" panose="030F0702030302020204" pitchFamily="66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76158" y="621136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</a:t>
            </a:r>
            <a:r>
              <a:rPr lang="es-ES" dirty="0" smtClean="0"/>
              <a:t>8 enero 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91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2777</Words>
  <Application>Microsoft Office PowerPoint</Application>
  <PresentationFormat>Presentación en pantalla (4:3)</PresentationFormat>
  <Paragraphs>603</Paragraphs>
  <Slides>90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90</vt:i4>
      </vt:variant>
    </vt:vector>
  </HeadingPairs>
  <TitlesOfParts>
    <vt:vector size="116" baseType="lpstr">
      <vt:lpstr>Algerian</vt:lpstr>
      <vt:lpstr>Arial</vt:lpstr>
      <vt:lpstr>Arial Black</vt:lpstr>
      <vt:lpstr>Berlin Sans FB</vt:lpstr>
      <vt:lpstr>Bradley Hand ITC</vt:lpstr>
      <vt:lpstr>Calibri</vt:lpstr>
      <vt:lpstr>Century Gothic</vt:lpstr>
      <vt:lpstr>Comic Sans MS</vt:lpstr>
      <vt:lpstr>Garamond</vt:lpstr>
      <vt:lpstr>Harrington</vt:lpstr>
      <vt:lpstr>Microsoft Yi Baiti</vt:lpstr>
      <vt:lpstr>Palatino Linotype</vt:lpstr>
      <vt:lpstr>Papyrus</vt:lpstr>
      <vt:lpstr>Times New Roman</vt:lpstr>
      <vt:lpstr>Wingdings</vt:lpstr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COMPETENCIA INTERCULTURAL</vt:lpstr>
      <vt:lpstr>Presentación de PowerPoint</vt:lpstr>
      <vt:lpstr>Presentación de PowerPoint</vt:lpstr>
      <vt:lpstr>Presentación de PowerPoint</vt:lpstr>
      <vt:lpstr>ORIENTACIONES CULTURALES (Cultural Navigator)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Historia Antigua</vt:lpstr>
      <vt:lpstr>Civilizaciones de los Valles  Indo y Saraswati</vt:lpstr>
      <vt:lpstr>Presentación de PowerPoint</vt:lpstr>
      <vt:lpstr>Periodo Védico</vt:lpstr>
      <vt:lpstr>Historia Medieval</vt:lpstr>
      <vt:lpstr>El Imperio Mogol</vt:lpstr>
      <vt:lpstr>El Dominio Británico</vt:lpstr>
      <vt:lpstr>Historia Moderna</vt:lpstr>
      <vt:lpstr>La India Libre y Moderna</vt:lpstr>
      <vt:lpstr>Diversidad</vt:lpstr>
      <vt:lpstr>Presentación de PowerPoint</vt:lpstr>
      <vt:lpstr>Presentación de PowerPoint</vt:lpstr>
      <vt:lpstr>Emblema de la India</vt:lpstr>
      <vt:lpstr>Moneda (Rupia)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Festival </vt:lpstr>
      <vt:lpstr>Diwali</vt:lpstr>
      <vt:lpstr>Presentación de PowerPoint</vt:lpstr>
      <vt:lpstr>Presentación de PowerPoint</vt:lpstr>
      <vt:lpstr>Presentación de PowerPoint</vt:lpstr>
      <vt:lpstr>TURISMO E INTERNET</vt:lpstr>
      <vt:lpstr>Presentación de PowerPoint</vt:lpstr>
      <vt:lpstr>Presentación de PowerPoint</vt:lpstr>
      <vt:lpstr>Perfil del turista</vt:lpstr>
      <vt:lpstr>Presentación de PowerPoint</vt:lpstr>
      <vt:lpstr>Presentación de PowerPoint</vt:lpstr>
      <vt:lpstr>Cómo viajan  </vt:lpstr>
      <vt:lpstr>     El 61% de los usuarios de las redes sociales son hombres, casi lo contrario que en Europa que son las mujeres las que elevan el porcentaje.   De ellos, el 75% de los usuarios de internet, la media de edad estriba en los 35 años! Por lo que es una población  muy joven a la que debemos captar.  En estos último años ha existido un gran “Boom” en la telefonía móvil; alrededor de 50 millones de indios acceden a internet a través del móvil y ,de ellos, 27 millones acceden a  las redes sociales mediante sus Smartphones  </vt:lpstr>
      <vt:lpstr>Redes Sociales en India</vt:lpstr>
      <vt:lpstr>Presentación de PowerPoint</vt:lpstr>
      <vt:lpstr>¡Cuidado!</vt:lpstr>
      <vt:lpstr>SERVICIOS A PRESTAR</vt:lpstr>
      <vt:lpstr>Presentación de PowerPoint</vt:lpstr>
      <vt:lpstr>Autocares</vt:lpstr>
      <vt:lpstr>Conductores</vt:lpstr>
      <vt:lpstr>Presentación de PowerPoint</vt:lpstr>
      <vt:lpstr>Guías</vt:lpstr>
      <vt:lpstr>Presentación de PowerPoint</vt:lpstr>
      <vt:lpstr>Hoteles</vt:lpstr>
      <vt:lpstr>Presentación de PowerPoint</vt:lpstr>
      <vt:lpstr>Comidas 1</vt:lpstr>
      <vt:lpstr>Comidas 2</vt:lpstr>
      <vt:lpstr>Comidas 3</vt:lpstr>
      <vt:lpstr>Comidas 4</vt:lpstr>
      <vt:lpstr>Restaurantes / Sugerencias</vt:lpstr>
      <vt:lpstr>Presentación de PowerPoint</vt:lpstr>
      <vt:lpstr>Excursiones y visitas</vt:lpstr>
      <vt:lpstr>Presentación de PowerPoint</vt:lpstr>
      <vt:lpstr>Compras</vt:lpstr>
      <vt:lpstr>OPERATIVA    * Adquisición del viaje y visados * Aplicación a operativa  </vt:lpstr>
      <vt:lpstr>    </vt:lpstr>
      <vt:lpstr>Adquisición viaje</vt:lpstr>
      <vt:lpstr>      </vt:lpstr>
      <vt:lpstr>Adquisición viaje</vt:lpstr>
      <vt:lpstr>Visados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GRUPO DE TRABAJO INDIA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call3</dc:creator>
  <cp:lastModifiedBy>antonio .</cp:lastModifiedBy>
  <cp:revision>342</cp:revision>
  <cp:lastPrinted>2016-01-15T10:13:57Z</cp:lastPrinted>
  <dcterms:created xsi:type="dcterms:W3CDTF">2015-11-25T19:13:54Z</dcterms:created>
  <dcterms:modified xsi:type="dcterms:W3CDTF">2016-01-19T09:14:05Z</dcterms:modified>
</cp:coreProperties>
</file>