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</p:sldMasterIdLst>
  <p:notesMasterIdLst>
    <p:notesMasterId r:id="rId41"/>
  </p:notesMasterIdLst>
  <p:handoutMasterIdLst>
    <p:handoutMasterId r:id="rId42"/>
  </p:handoutMasterIdLst>
  <p:sldIdLst>
    <p:sldId id="370" r:id="rId14"/>
    <p:sldId id="323" r:id="rId15"/>
    <p:sldId id="339" r:id="rId16"/>
    <p:sldId id="340" r:id="rId17"/>
    <p:sldId id="341" r:id="rId18"/>
    <p:sldId id="342" r:id="rId19"/>
    <p:sldId id="343" r:id="rId20"/>
    <p:sldId id="344" r:id="rId21"/>
    <p:sldId id="360" r:id="rId22"/>
    <p:sldId id="345" r:id="rId23"/>
    <p:sldId id="346" r:id="rId24"/>
    <p:sldId id="347" r:id="rId25"/>
    <p:sldId id="348" r:id="rId26"/>
    <p:sldId id="367" r:id="rId27"/>
    <p:sldId id="369" r:id="rId28"/>
    <p:sldId id="349" r:id="rId29"/>
    <p:sldId id="350" r:id="rId30"/>
    <p:sldId id="351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6" r:id="rId39"/>
    <p:sldId id="314" r:id="rId40"/>
  </p:sldIdLst>
  <p:sldSz cx="13004800" cy="97536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094"/>
    <a:srgbClr val="FFFFFF"/>
    <a:srgbClr val="1180EF"/>
    <a:srgbClr val="CCFF99"/>
    <a:srgbClr val="66FF99"/>
    <a:srgbClr val="DA0000"/>
    <a:srgbClr val="FFFFCC"/>
    <a:srgbClr val="CCFFFF"/>
    <a:srgbClr val="000000"/>
    <a:srgbClr val="9116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434" autoAdjust="0"/>
  </p:normalViewPr>
  <p:slideViewPr>
    <p:cSldViewPr>
      <p:cViewPr varScale="1">
        <p:scale>
          <a:sx n="40" d="100"/>
          <a:sy n="40" d="100"/>
        </p:scale>
        <p:origin x="1314" y="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41726-9F3D-4AD1-863C-BBF28B59191E}" type="datetimeFigureOut">
              <a:rPr lang="es-ES" smtClean="0"/>
              <a:t>20/02/2018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2D5B4-5707-4FBA-AD20-AC43200144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52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9173B-06D5-4495-ADC2-96AD4ACDBF16}" type="datetimeFigureOut">
              <a:rPr lang="es-ES" smtClean="0"/>
              <a:t>20/02/2018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2C73B-027B-4F6C-BBDC-EE5B5AA75A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4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992" y="196900"/>
            <a:ext cx="825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2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23435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76407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687780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1726619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60221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4423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69512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81019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272904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5506601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2745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72598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19382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700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980208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4316103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672716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91364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83249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5876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177921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2338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19007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1834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720425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586420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538754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236600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57197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4037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223119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2893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12462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35315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9719139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75168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92986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43075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91571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2009683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65691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14584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04970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2000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5948908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3046548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954169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96458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19470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972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56426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6693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62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31276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992" y="196900"/>
            <a:ext cx="825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824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444155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6906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838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9954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7109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1264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4966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9894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55091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2419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0467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427847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78323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1314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792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88472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985012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012694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1413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73852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2329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0897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516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150659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9402939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08424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87154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2284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37795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2020715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0714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463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37893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5087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1248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047592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963820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8269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54893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59081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10834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3962771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262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81112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53146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23434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917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4166673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821819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60815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39209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303673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98979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056676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77053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6997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95449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80813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5932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7730087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962918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02493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58133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30751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1978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1391672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301786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76101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63381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2105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6045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1578642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75512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88507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83290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2157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0760926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43705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5792564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03812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5662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4884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96015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3857925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143707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7359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3340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s-ES" smtClean="0">
                <a:sym typeface="Gill Sans" charset="0"/>
              </a:rPr>
              <a:t>Second level</a:t>
            </a:r>
          </a:p>
          <a:p>
            <a:pPr lvl="2"/>
            <a:r>
              <a:rPr lang="en-US" altLang="es-ES" smtClean="0">
                <a:sym typeface="Gill Sans" charset="0"/>
              </a:rPr>
              <a:t>Third level</a:t>
            </a:r>
          </a:p>
          <a:p>
            <a:pPr lvl="3"/>
            <a:r>
              <a:rPr lang="en-US" altLang="es-ES" smtClean="0">
                <a:sym typeface="Gill Sans" charset="0"/>
              </a:rPr>
              <a:t>Fourth level</a:t>
            </a:r>
          </a:p>
          <a:p>
            <a:pPr lvl="4"/>
            <a:r>
              <a:rPr lang="en-US" altLang="es-ES" smtClean="0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time_continue=5&amp;v=dVp9Z5k0dEE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W5s_-Nl3JE&amp;feature=youtu.b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file:///E:\recortados\1.eLesson_%20Unconscious%20Bias_C.mp4" TargetMode="Externa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file:///E:\recortados\5.eLesson_%20Unconscious%20Bias_C.mp4" TargetMode="Externa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file:///E:\recortados\6.eLesson_%20Unconscious%20Bias_C.mp4" TargetMode="Externa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file:///E:\recortados\7.eLesson_%20Unconscious%20Bias_C.mp4" TargetMode="Externa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://divem.accem.es/buenas-practica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hyperlink" Target="http://divem.accem.es/wp-content/uploads/2018/01/1.ENTREVISTA-Texto_EuropaMundo.pdf" TargetMode="Externa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79accem@accem.eswww.accem.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" y="0"/>
            <a:ext cx="12839104" cy="9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7141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45816" y="1716850"/>
            <a:ext cx="10464800" cy="855588"/>
          </a:xfrm>
        </p:spPr>
        <p:txBody>
          <a:bodyPr/>
          <a:lstStyle/>
          <a:p>
            <a:r>
              <a:rPr lang="es-ES" sz="4800" b="1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diversidad cultural en España</a:t>
            </a:r>
            <a:endParaRPr lang="es-ES" sz="4800" b="1" dirty="0">
              <a:solidFill>
                <a:srgbClr val="0A5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 bwMode="auto">
          <a:xfrm>
            <a:off x="1245816" y="3665544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s-ES" kern="0" dirty="0" smtClean="0"/>
              <a:t>¿Cuál es la realidad que nos encontramos?</a:t>
            </a:r>
          </a:p>
          <a:p>
            <a:endParaRPr lang="es-ES" kern="0" dirty="0" smtClean="0"/>
          </a:p>
          <a:p>
            <a:r>
              <a:rPr lang="es-ES" kern="0" dirty="0" smtClean="0"/>
              <a:t>¿Cómo se percibe socialmente la diversidad cultural?</a:t>
            </a:r>
          </a:p>
          <a:p>
            <a:endParaRPr lang="es-ES" kern="0" dirty="0" smtClean="0"/>
          </a:p>
          <a:p>
            <a:r>
              <a:rPr lang="es-ES" kern="0" dirty="0" smtClean="0"/>
              <a:t>¿Cómo se refleja esa diversidad en al ámbito laboral?</a:t>
            </a:r>
            <a:endParaRPr lang="es-ES" kern="0" dirty="0"/>
          </a:p>
        </p:txBody>
      </p:sp>
    </p:spTree>
    <p:extLst>
      <p:ext uri="{BB962C8B-B14F-4D97-AF65-F5344CB8AC3E}">
        <p14:creationId xmlns:p14="http://schemas.microsoft.com/office/powerpoint/2010/main" val="4158770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70000" y="921504"/>
            <a:ext cx="10464800" cy="999604"/>
          </a:xfrm>
        </p:spPr>
        <p:txBody>
          <a:bodyPr/>
          <a:lstStyle/>
          <a:p>
            <a:r>
              <a:rPr lang="es-ES" sz="4400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Nacionalidades extranjeras en España</a:t>
            </a:r>
            <a:endParaRPr lang="es-ES" sz="4400" dirty="0">
              <a:solidFill>
                <a:srgbClr val="0A5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928" y="1911819"/>
            <a:ext cx="7920880" cy="676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824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621419" y="724102"/>
            <a:ext cx="9434003" cy="833281"/>
          </a:xfrm>
        </p:spPr>
        <p:txBody>
          <a:bodyPr/>
          <a:lstStyle/>
          <a:p>
            <a:r>
              <a:rPr lang="es-ES" sz="4400" dirty="0" smtClean="0">
                <a:solidFill>
                  <a:srgbClr val="0A5094"/>
                </a:solidFill>
              </a:rPr>
              <a:t>Saldo Migratorio</a:t>
            </a:r>
            <a:endParaRPr lang="es-ES" sz="4400" dirty="0">
              <a:solidFill>
                <a:srgbClr val="0A5094"/>
              </a:solidFill>
            </a:endParaRPr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9833" y="1557383"/>
            <a:ext cx="8497174" cy="646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69752" y="8131130"/>
            <a:ext cx="120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Saldo </a:t>
            </a:r>
            <a:r>
              <a:rPr lang="es-E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migratorio: B</a:t>
            </a:r>
            <a:r>
              <a:rPr lang="es-E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alance </a:t>
            </a:r>
            <a:r>
              <a:rPr lang="es-E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que existe entre la inmigración y la emigración en un determinado lugar.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679157" y="754109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Datos INE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4880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245815" y="408973"/>
            <a:ext cx="10464800" cy="1647676"/>
          </a:xfrm>
        </p:spPr>
        <p:txBody>
          <a:bodyPr/>
          <a:lstStyle/>
          <a:p>
            <a:r>
              <a:rPr lang="es-ES" sz="4400" dirty="0" smtClean="0">
                <a:solidFill>
                  <a:srgbClr val="0A5094"/>
                </a:solidFill>
              </a:rPr>
              <a:t>Actividades más relevantes en la contratación de personas extranjeras</a:t>
            </a:r>
            <a:endParaRPr lang="es-ES" sz="4400" dirty="0">
              <a:solidFill>
                <a:srgbClr val="0A5094"/>
              </a:solidFill>
            </a:endParaRPr>
          </a:p>
        </p:txBody>
      </p:sp>
      <p:pic>
        <p:nvPicPr>
          <p:cNvPr id="8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025" y="2770232"/>
            <a:ext cx="9100379" cy="598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109912" y="2556433"/>
            <a:ext cx="149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Ganadería y Agricultura</a:t>
            </a:r>
            <a:endParaRPr lang="es-E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37482" y="2324834"/>
            <a:ext cx="136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Servicios de comidas y bebidas</a:t>
            </a:r>
            <a:endParaRPr lang="es-E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836445" y="2310209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Servicios de alojamiento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595126" y="2556135"/>
            <a:ext cx="125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Personal doméstico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322612" y="2817277"/>
            <a:ext cx="141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</a:p>
        </p:txBody>
      </p:sp>
    </p:spTree>
    <p:extLst>
      <p:ext uri="{BB962C8B-B14F-4D97-AF65-F5344CB8AC3E}">
        <p14:creationId xmlns:p14="http://schemas.microsoft.com/office/powerpoint/2010/main" val="144725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6706" y="1780456"/>
            <a:ext cx="10464800" cy="3302000"/>
          </a:xfrm>
        </p:spPr>
        <p:txBody>
          <a:bodyPr/>
          <a:lstStyle/>
          <a:p>
            <a:r>
              <a:rPr lang="es-ES" sz="7200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sesgo inconsciente</a:t>
            </a:r>
            <a:br>
              <a:rPr lang="es-ES" sz="7200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7200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 diversidad invisible</a:t>
            </a:r>
            <a:endParaRPr lang="es-ES" sz="7200" dirty="0">
              <a:solidFill>
                <a:srgbClr val="0A5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17824" y="6532984"/>
            <a:ext cx="10464800" cy="1130300"/>
          </a:xfrm>
        </p:spPr>
        <p:txBody>
          <a:bodyPr/>
          <a:lstStyle/>
          <a:p>
            <a:r>
              <a:rPr lang="es-ES" dirty="0" smtClean="0"/>
              <a:t>¿De qué hablamos? ¿Cómo se produce? </a:t>
            </a:r>
          </a:p>
          <a:p>
            <a:r>
              <a:rPr lang="es-ES" dirty="0" smtClean="0"/>
              <a:t>¿Se puede evitar?</a:t>
            </a:r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67" y="8826360"/>
            <a:ext cx="2404321" cy="54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73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7" name="Marcador de contenid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667" y="8826360"/>
            <a:ext cx="2404321" cy="54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49" y="465129"/>
            <a:ext cx="8208912" cy="8208912"/>
          </a:xfrm>
        </p:spPr>
      </p:pic>
      <p:pic>
        <p:nvPicPr>
          <p:cNvPr id="2" name="Imagen 1" descr="File:Wikiversity-Mooc-Icon-&lt;strong&gt;Video&lt;/strong&gt;.svg - Wikimedia Commons">
            <a:hlinkClick r:id="rId6"/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6" y="5380856"/>
            <a:ext cx="1008112" cy="1065312"/>
          </a:xfrm>
          <a:prstGeom prst="rect">
            <a:avLst/>
          </a:prstGeom>
        </p:spPr>
      </p:pic>
      <p:pic>
        <p:nvPicPr>
          <p:cNvPr id="8" name="Imagen 7" descr="File:Wikiversity-Mooc-Icon-&lt;strong&gt;Video&lt;/strong&gt;.svg - Wikimedia Commons">
            <a:hlinkClick r:id="rId8"/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952" y="5380856"/>
            <a:ext cx="1008112" cy="10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9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444748" y="2482548"/>
            <a:ext cx="10464800" cy="2361409"/>
          </a:xfrm>
        </p:spPr>
        <p:txBody>
          <a:bodyPr/>
          <a:lstStyle/>
          <a:p>
            <a:r>
              <a:rPr lang="es-ES" sz="6000" dirty="0" smtClean="0">
                <a:solidFill>
                  <a:srgbClr val="0A50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gestionar la diversidad en el ámbito laboral?</a:t>
            </a:r>
            <a:endParaRPr lang="es-ES" sz="6000" dirty="0">
              <a:solidFill>
                <a:srgbClr val="0A50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 bwMode="auto">
          <a:xfrm>
            <a:off x="1444748" y="5703165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s-ES" kern="0" dirty="0" smtClean="0"/>
              <a:t>Veamos una situación práctica…</a:t>
            </a:r>
          </a:p>
          <a:p>
            <a:endParaRPr lang="es-ES" kern="0" dirty="0" smtClean="0"/>
          </a:p>
          <a:p>
            <a:r>
              <a:rPr lang="es-ES" i="1" kern="0" dirty="0" smtClean="0"/>
              <a:t>Multinacional que trabaja en un </a:t>
            </a:r>
            <a:r>
              <a:rPr lang="es-ES" i="1" kern="0" dirty="0"/>
              <a:t>mercado internacional </a:t>
            </a:r>
            <a:r>
              <a:rPr lang="es-ES" i="1" kern="0" dirty="0" smtClean="0"/>
              <a:t>y con </a:t>
            </a:r>
            <a:r>
              <a:rPr lang="es-ES" i="1" kern="0" dirty="0"/>
              <a:t>equipos </a:t>
            </a:r>
            <a:r>
              <a:rPr lang="es-ES" i="1" kern="0" dirty="0" smtClean="0"/>
              <a:t>multiculturales.</a:t>
            </a:r>
            <a:endParaRPr lang="es-ES" i="1" kern="0" dirty="0"/>
          </a:p>
        </p:txBody>
      </p:sp>
    </p:spTree>
    <p:extLst>
      <p:ext uri="{BB962C8B-B14F-4D97-AF65-F5344CB8AC3E}">
        <p14:creationId xmlns:p14="http://schemas.microsoft.com/office/powerpoint/2010/main" val="1648115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3" name="Imagen 2" descr="&lt;strong&gt;Video&lt;/strong&gt; Marketing: How To Increase The Visibility Of Your ...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7" y="1492424"/>
            <a:ext cx="10058400" cy="6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105" y="484312"/>
            <a:ext cx="10464800" cy="8195617"/>
          </a:xfrm>
        </p:spPr>
        <p:txBody>
          <a:bodyPr/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¿Podemos observar algún prejuicio? </a:t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¿Crees que algunas de estas actitudes pueden influir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(-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o +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a la hora de desempeñar un trabajo?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¿Por qué?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¿Qué diferentes actitudes/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microconductas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podemos percibir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Posibles actitudes que tomar en una situación similar:</a:t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¿ Qué ventajas competitivas ofrece la diversidad cultural a la empresa?  </a:t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9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8" name="Imagen 7" descr="&lt;strong&gt;Video&lt;/strong&gt; Marketing: How To Increase The Visibility Of Your ...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7" y="1492424"/>
            <a:ext cx="10058400" cy="6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0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6349"/>
            <a:ext cx="12995515" cy="5904656"/>
          </a:xfrm>
          <a:prstGeom prst="rect">
            <a:avLst/>
          </a:prstGeom>
        </p:spPr>
      </p:pic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02238" y="9105900"/>
            <a:ext cx="2397125" cy="6477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altLang="es-E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old" charset="0"/>
                <a:ea typeface="ヒラギノ角ゴ ProN W6" charset="-128"/>
                <a:sym typeface="Arial Bold" charset="0"/>
              </a:rPr>
              <a:t>www.accem.es</a:t>
            </a:r>
          </a:p>
          <a:p>
            <a:pPr marL="0" indent="0" eaLnBrk="1" hangingPunct="1">
              <a:defRPr/>
            </a:pPr>
            <a:endParaRPr lang="en-US" altLang="es-E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old" charset="0"/>
              <a:ea typeface="ヒラギノ角ゴ ProN W6" charset="-128"/>
              <a:sym typeface="Arial Bold" charset="0"/>
            </a:endParaRPr>
          </a:p>
          <a:p>
            <a:pPr marL="0" indent="0" eaLnBrk="1" hangingPunct="1">
              <a:defRPr/>
            </a:pPr>
            <a:endParaRPr lang="en-US" altLang="es-E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 Bold" charset="0"/>
              <a:ea typeface="ヒラギノ角ゴ ProN W6" charset="-128"/>
              <a:sym typeface="Arial Bold" charset="0"/>
            </a:endParaRPr>
          </a:p>
        </p:txBody>
      </p:sp>
      <p:pic>
        <p:nvPicPr>
          <p:cNvPr id="410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516438"/>
            <a:ext cx="30511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585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597744" y="3076600"/>
            <a:ext cx="118093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¿Qué actitudes o </a:t>
            </a:r>
            <a:r>
              <a:rPr lang="es-E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microconductas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podemos percibir?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¿Qué medidas o actitudes se podrían tomar para evitar esta situación?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¿Cómo se dice NO en otras culturas?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057872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7" name="Imagen 6" descr="&lt;strong&gt;Video&lt;/strong&gt; Marketing: How To Increase The Visibility Of Your ...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7" y="1492424"/>
            <a:ext cx="10058400" cy="6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7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885776" y="3220616"/>
            <a:ext cx="11233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¿Qué actitudes o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microconductas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podemos percibir?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Análisis de posibles respuestas frente a una misma situación.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474686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7" name="Imagen 6" descr="&lt;strong&gt;Video&lt;/strong&gt; Marketing: How To Increase The Visibility Of Your ...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27" y="1492424"/>
            <a:ext cx="10058400" cy="6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26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597744" y="3148608"/>
            <a:ext cx="119312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¿Qué actitudes o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microconductas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podemos percibir?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Construyendo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un entorno inclusivo. Claves. 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Inclusión + Diversidad = Innovación</a:t>
            </a:r>
          </a:p>
          <a:p>
            <a:pPr algn="ctr"/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3200" dirty="0" smtClean="0"/>
              <a:t>Inclusión + Diversidad = Éxito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950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597744" y="2356520"/>
            <a:ext cx="11593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REFLEXIÓN </a:t>
            </a:r>
            <a:r>
              <a:rPr lang="es-E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</a:p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¿Cómo podríamos apreciar las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diferencias y puntos de vista que puede aportar cada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Relación productividad-diversidad en los equipos de trabajo.</a:t>
            </a:r>
            <a:b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583088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7801956" y="4179867"/>
            <a:ext cx="51706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/>
              <a:t>EuropaMundo</a:t>
            </a:r>
            <a:r>
              <a:rPr lang="es-ES" sz="3600" dirty="0" smtClean="0"/>
              <a:t> Vacaciones, </a:t>
            </a:r>
          </a:p>
          <a:p>
            <a:r>
              <a:rPr lang="es-ES" sz="3600" dirty="0" smtClean="0">
                <a:hlinkClick r:id="rId5"/>
              </a:rPr>
              <a:t>la diversidad </a:t>
            </a:r>
          </a:p>
          <a:p>
            <a:r>
              <a:rPr lang="es-ES" sz="3600" dirty="0" smtClean="0">
                <a:hlinkClick r:id="rId5"/>
              </a:rPr>
              <a:t>está en su esencia </a:t>
            </a:r>
            <a:endParaRPr lang="es-ES" sz="3600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Imagen 6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5" y="4420067"/>
            <a:ext cx="6696744" cy="37669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69752" y="1684993"/>
            <a:ext cx="123350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BUENAS PRÁCTICAS EN GESTIÓN DE LA DIVERSIDAD  </a:t>
            </a:r>
            <a:endParaRPr lang="es-E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DIVEM buscamos dar visibilidad a buenas prácticas en gestión de la diversidad, porque creemos que sirven de apoyo y referencia para la contribución social de la empresa.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7861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50" y="-63500"/>
            <a:ext cx="14470063" cy="103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683000"/>
            <a:ext cx="1828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>
            <a:spLocks/>
          </p:cNvSpPr>
          <p:nvPr/>
        </p:nvSpPr>
        <p:spPr bwMode="auto">
          <a:xfrm>
            <a:off x="5003800" y="6864350"/>
            <a:ext cx="3370263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s-ES" sz="1800" dirty="0">
                <a:solidFill>
                  <a:srgbClr val="FFFFFF"/>
                </a:solidFill>
                <a:latin typeface="Arial" panose="020B0604020202020204" pitchFamily="34" charset="0"/>
                <a:ea typeface="Geneva" charset="-128"/>
                <a:sym typeface="Arial" panose="020B0604020202020204" pitchFamily="34" charset="0"/>
              </a:rPr>
              <a:t>91 </a:t>
            </a:r>
            <a:r>
              <a:rPr lang="en-US" altLang="es-ES" sz="1800" dirty="0" smtClean="0">
                <a:solidFill>
                  <a:srgbClr val="FFFFFF"/>
                </a:solidFill>
                <a:latin typeface="Arial" panose="020B0604020202020204" pitchFamily="34" charset="0"/>
                <a:ea typeface="Geneva" charset="-128"/>
                <a:sym typeface="Arial" panose="020B0604020202020204" pitchFamily="34" charset="0"/>
              </a:rPr>
              <a:t>531 23 12</a:t>
            </a:r>
            <a:endParaRPr lang="en-US" altLang="es-ES" sz="1800" dirty="0">
              <a:solidFill>
                <a:schemeClr val="bg1"/>
              </a:solidFill>
              <a:latin typeface="Arial" panose="020B0604020202020204" pitchFamily="34" charset="0"/>
              <a:ea typeface="Geneva" charset="-128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s-ES" sz="1800" u="sng" dirty="0" smtClean="0">
                <a:solidFill>
                  <a:schemeClr val="bg1"/>
                </a:solidFill>
                <a:latin typeface="Arial" panose="020B0604020202020204" pitchFamily="34" charset="0"/>
                <a:ea typeface="Geneva" charset="-128"/>
                <a:sym typeface="Arial" panose="020B0604020202020204" pitchFamily="34" charset="0"/>
              </a:rPr>
              <a:t>rse@accem.es</a:t>
            </a:r>
            <a:endParaRPr lang="en-US" altLang="es-ES" sz="1800" u="sng" dirty="0">
              <a:solidFill>
                <a:schemeClr val="bg1"/>
              </a:solidFill>
              <a:latin typeface="Arial" panose="020B0604020202020204" pitchFamily="34" charset="0"/>
              <a:ea typeface="Geneva" charset="-128"/>
              <a:sym typeface="Arial" panose="020B0604020202020204" pitchFamily="34" charset="0"/>
              <a:hlinkClick r:id="rId4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s-ES" sz="1800" dirty="0">
                <a:solidFill>
                  <a:schemeClr val="bg1"/>
                </a:solidFill>
                <a:latin typeface="Arial" panose="020B0604020202020204" pitchFamily="34" charset="0"/>
                <a:ea typeface="Geneva" charset="-128"/>
                <a:sym typeface="Arial" panose="020B0604020202020204" pitchFamily="34" charset="0"/>
              </a:rPr>
              <a:t>www.accem.es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s-ES" sz="1800" dirty="0">
              <a:solidFill>
                <a:srgbClr val="FFFFFF"/>
              </a:solidFill>
              <a:latin typeface="Arial" panose="020B0604020202020204" pitchFamily="34" charset="0"/>
              <a:ea typeface="Geneva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7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MEMORIA_2014-15-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1583020"/>
            <a:ext cx="13004800" cy="41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 bwMode="auto">
          <a:xfrm>
            <a:off x="-11419" y="4804792"/>
            <a:ext cx="13004800" cy="3312368"/>
          </a:xfrm>
          <a:prstGeom prst="rect">
            <a:avLst/>
          </a:prstGeom>
          <a:solidFill>
            <a:srgbClr val="0A509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  <a:latin typeface="Arial Bold"/>
              </a:rPr>
              <a:t>Accem</a:t>
            </a:r>
            <a:r>
              <a:rPr lang="es-ES_tradnl" sz="3600" dirty="0" smtClean="0">
                <a:solidFill>
                  <a:schemeClr val="bg1"/>
                </a:solidFill>
                <a:latin typeface="Arial Bold"/>
              </a:rPr>
              <a:t> </a:t>
            </a:r>
            <a:r>
              <a:rPr lang="es-ES_tradnl" sz="3600" dirty="0">
                <a:solidFill>
                  <a:schemeClr val="bg1"/>
                </a:solidFill>
                <a:latin typeface="Arial Bold"/>
              </a:rPr>
              <a:t>es una organización sin ánimo de lucro y de ámbito estatal cuya misión es la defensa de los derechos fundamentales, la atención y el acompañamiento a las personas que se encuentran en situación o riesgo de exclusión social. </a:t>
            </a:r>
            <a:endParaRPr lang="es-ES" sz="3600" dirty="0">
              <a:solidFill>
                <a:schemeClr val="bg1"/>
              </a:solidFill>
              <a:latin typeface="Arial Bold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605856" y="1780456"/>
            <a:ext cx="900100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poco </a:t>
            </a:r>
            <a:r>
              <a:rPr lang="es-ES_tradnl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acerca de nosotros…</a:t>
            </a:r>
            <a:endParaRPr lang="es-E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838144" y="350864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www.accem.es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3784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Rectángulo redondeado 6"/>
          <p:cNvSpPr/>
          <p:nvPr/>
        </p:nvSpPr>
        <p:spPr bwMode="auto">
          <a:xfrm>
            <a:off x="3622080" y="1039720"/>
            <a:ext cx="7776864" cy="2700152"/>
          </a:xfrm>
          <a:prstGeom prst="roundRect">
            <a:avLst>
              <a:gd name="adj" fmla="val 6682"/>
            </a:avLst>
          </a:prstGeom>
          <a:solidFill>
            <a:srgbClr val="0A509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Son las personas a las que prestamos </a:t>
            </a:r>
            <a:r>
              <a:rPr lang="es-ES" sz="3600" dirty="0">
                <a:solidFill>
                  <a:schemeClr val="bg1"/>
                </a:solidFill>
                <a:latin typeface="Arial Bold"/>
              </a:rPr>
              <a:t>servicios directos </a:t>
            </a:r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anualmente.</a:t>
            </a:r>
            <a:endParaRPr lang="es-ES" sz="3600" dirty="0">
              <a:solidFill>
                <a:schemeClr val="bg1"/>
              </a:solidFill>
              <a:latin typeface="Arial Bold"/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3622080" y="3868688"/>
            <a:ext cx="7776864" cy="2808312"/>
          </a:xfrm>
          <a:prstGeom prst="roundRect">
            <a:avLst>
              <a:gd name="adj" fmla="val 8240"/>
            </a:avLst>
          </a:prstGeom>
          <a:solidFill>
            <a:srgbClr val="0A509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Son las </a:t>
            </a:r>
            <a:r>
              <a:rPr lang="es-ES" sz="3600" dirty="0">
                <a:solidFill>
                  <a:schemeClr val="bg1"/>
                </a:solidFill>
                <a:latin typeface="Arial Bold"/>
              </a:rPr>
              <a:t>plazas de </a:t>
            </a:r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acogida que gestionamos </a:t>
            </a:r>
            <a:r>
              <a:rPr lang="es-ES" sz="3600" dirty="0">
                <a:solidFill>
                  <a:schemeClr val="bg1"/>
                </a:solidFill>
                <a:latin typeface="Arial Bold"/>
              </a:rPr>
              <a:t>para personas y familias en situación vulnerable.</a:t>
            </a:r>
            <a:endParaRPr kumimoji="0" lang="es-E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Bold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3622080" y="6805816"/>
            <a:ext cx="7776864" cy="1599376"/>
          </a:xfrm>
          <a:prstGeom prst="roundRect">
            <a:avLst>
              <a:gd name="adj" fmla="val 6999"/>
            </a:avLst>
          </a:prstGeom>
          <a:solidFill>
            <a:srgbClr val="0A509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Son los proyectos y programas de </a:t>
            </a:r>
            <a:r>
              <a:rPr lang="es-ES" sz="3600" dirty="0">
                <a:solidFill>
                  <a:schemeClr val="bg1"/>
                </a:solidFill>
                <a:latin typeface="Arial Bold"/>
              </a:rPr>
              <a:t>acción </a:t>
            </a:r>
            <a:r>
              <a:rPr lang="es-ES" sz="3600" dirty="0" smtClean="0">
                <a:solidFill>
                  <a:schemeClr val="bg1"/>
                </a:solidFill>
                <a:latin typeface="Arial Bold"/>
              </a:rPr>
              <a:t>social en los que trabajamos.</a:t>
            </a:r>
            <a:endParaRPr lang="es-ES" sz="3600" dirty="0">
              <a:solidFill>
                <a:schemeClr val="bg1"/>
              </a:solidFill>
              <a:latin typeface="Arial Bold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1029792" y="1376290"/>
            <a:ext cx="2000256" cy="19998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+22.000</a:t>
            </a:r>
            <a:endParaRPr kumimoji="0" lang="es-E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1183777" y="6677000"/>
            <a:ext cx="1846271" cy="1828504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+170</a:t>
            </a:r>
            <a:endParaRPr kumimoji="0" lang="es-E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1015710" y="4156720"/>
            <a:ext cx="1980000" cy="2108402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ヒラギノ角ゴ ProN W3" charset="0"/>
                <a:cs typeface="Arial" panose="020B0604020202020204" pitchFamily="34" charset="0"/>
                <a:sym typeface="Gill Sans" charset="0"/>
              </a:rPr>
              <a:t>+2.000</a:t>
            </a:r>
            <a:endParaRPr kumimoji="0" lang="es-E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ヒラギノ角ゴ ProN W3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31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Rectángulo redondeado 6"/>
          <p:cNvSpPr/>
          <p:nvPr/>
        </p:nvSpPr>
        <p:spPr bwMode="auto">
          <a:xfrm>
            <a:off x="729283" y="1683938"/>
            <a:ext cx="11377264" cy="6870901"/>
          </a:xfrm>
          <a:prstGeom prst="roundRect">
            <a:avLst>
              <a:gd name="adj" fmla="val 2644"/>
            </a:avLst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Marcador de contenido 7"/>
          <p:cNvSpPr txBox="1">
            <a:spLocks/>
          </p:cNvSpPr>
          <p:nvPr/>
        </p:nvSpPr>
        <p:spPr bwMode="auto">
          <a:xfrm>
            <a:off x="4296279" y="757793"/>
            <a:ext cx="4375033" cy="7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altLang="es-ES" sz="4000" kern="1200" dirty="0" smtClean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Áreas de trabajo</a:t>
            </a:r>
            <a:endParaRPr lang="es-ES" altLang="es-ES" sz="4000" kern="1200" dirty="0">
              <a:solidFill>
                <a:srgbClr val="0A5094"/>
              </a:solidFill>
              <a:latin typeface="Arial Bold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CuadroTexto 10"/>
          <p:cNvSpPr txBox="1">
            <a:spLocks noChangeArrowheads="1"/>
          </p:cNvSpPr>
          <p:nvPr/>
        </p:nvSpPr>
        <p:spPr bwMode="auto">
          <a:xfrm>
            <a:off x="4342185" y="1737557"/>
            <a:ext cx="3984625" cy="12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7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" altLang="es-ES" dirty="0">
                <a:latin typeface="Arial Bold"/>
              </a:rPr>
              <a:t>Pobreza y </a:t>
            </a:r>
            <a:r>
              <a:rPr lang="es-ES" altLang="es-ES" dirty="0" smtClean="0">
                <a:latin typeface="Arial Bold"/>
              </a:rPr>
              <a:t>exclusión </a:t>
            </a:r>
          </a:p>
          <a:p>
            <a:r>
              <a:rPr lang="es-ES" altLang="es-ES" dirty="0" smtClean="0">
                <a:latin typeface="Arial Bold"/>
              </a:rPr>
              <a:t>social</a:t>
            </a:r>
            <a:endParaRPr lang="es-ES" altLang="es-ES" dirty="0">
              <a:latin typeface="Arial Bold"/>
            </a:endParaRPr>
          </a:p>
        </p:txBody>
      </p:sp>
      <p:sp>
        <p:nvSpPr>
          <p:cNvPr id="10" name="CuadroTexto 14"/>
          <p:cNvSpPr txBox="1">
            <a:spLocks noChangeArrowheads="1"/>
          </p:cNvSpPr>
          <p:nvPr/>
        </p:nvSpPr>
        <p:spPr bwMode="auto">
          <a:xfrm>
            <a:off x="1318072" y="5230887"/>
            <a:ext cx="2519362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0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" altLang="es-ES" dirty="0">
                <a:latin typeface="Arial Bold"/>
              </a:rPr>
              <a:t>Derechos</a:t>
            </a:r>
          </a:p>
        </p:txBody>
      </p:sp>
      <p:sp>
        <p:nvSpPr>
          <p:cNvPr id="11" name="CuadroTexto 15"/>
          <p:cNvSpPr txBox="1">
            <a:spLocks noChangeArrowheads="1"/>
          </p:cNvSpPr>
          <p:nvPr/>
        </p:nvSpPr>
        <p:spPr bwMode="auto">
          <a:xfrm>
            <a:off x="4443859" y="5276925"/>
            <a:ext cx="4079875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0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" altLang="es-ES" dirty="0">
                <a:latin typeface="Arial Bold"/>
              </a:rPr>
              <a:t>Infancia y mayores</a:t>
            </a:r>
          </a:p>
        </p:txBody>
      </p:sp>
      <p:sp>
        <p:nvSpPr>
          <p:cNvPr id="13" name="CuadroTexto 16"/>
          <p:cNvSpPr txBox="1">
            <a:spLocks noChangeArrowheads="1"/>
          </p:cNvSpPr>
          <p:nvPr/>
        </p:nvSpPr>
        <p:spPr bwMode="auto">
          <a:xfrm>
            <a:off x="8739634" y="5276925"/>
            <a:ext cx="2981325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0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" altLang="es-ES" dirty="0">
                <a:latin typeface="Arial Bold"/>
              </a:rPr>
              <a:t>Formación</a:t>
            </a:r>
          </a:p>
        </p:txBody>
      </p:sp>
      <p:pic>
        <p:nvPicPr>
          <p:cNvPr id="14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22" y="6029400"/>
            <a:ext cx="26955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634" y="3032200"/>
            <a:ext cx="27908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34" y="3032200"/>
            <a:ext cx="2692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09" y="3032200"/>
            <a:ext cx="28860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59" y="6029400"/>
            <a:ext cx="31067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09" y="6029400"/>
            <a:ext cx="3046413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10"/>
          <p:cNvSpPr txBox="1">
            <a:spLocks noChangeArrowheads="1"/>
          </p:cNvSpPr>
          <p:nvPr/>
        </p:nvSpPr>
        <p:spPr bwMode="auto">
          <a:xfrm>
            <a:off x="8190358" y="1660016"/>
            <a:ext cx="3889375" cy="122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7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s-ES" altLang="es-ES" dirty="0" smtClean="0">
                <a:latin typeface="Arial Bold"/>
              </a:rPr>
              <a:t>Sociedad </a:t>
            </a:r>
          </a:p>
          <a:p>
            <a:pPr>
              <a:lnSpc>
                <a:spcPct val="100000"/>
              </a:lnSpc>
            </a:pPr>
            <a:r>
              <a:rPr lang="es-ES" altLang="es-ES" dirty="0" smtClean="0">
                <a:latin typeface="Arial Bold"/>
              </a:rPr>
              <a:t>diversa</a:t>
            </a:r>
            <a:endParaRPr lang="es-ES" altLang="es-ES" dirty="0">
              <a:latin typeface="Arial Bold"/>
            </a:endParaRPr>
          </a:p>
        </p:txBody>
      </p:sp>
      <p:sp>
        <p:nvSpPr>
          <p:cNvPr id="22" name="CuadroTexto 10"/>
          <p:cNvSpPr txBox="1">
            <a:spLocks noChangeArrowheads="1"/>
          </p:cNvSpPr>
          <p:nvPr/>
        </p:nvSpPr>
        <p:spPr bwMode="auto">
          <a:xfrm>
            <a:off x="1218059" y="1776041"/>
            <a:ext cx="2720975" cy="119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107000"/>
              </a:lnSpc>
              <a:spcAft>
                <a:spcPts val="80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ctr">
              <a:defRPr sz="3600">
                <a:solidFill>
                  <a:schemeClr val="tx1"/>
                </a:solidFill>
                <a:latin typeface="+mn-lt"/>
                <a:ea typeface="+mn-ea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s-ES" altLang="es-ES" dirty="0" smtClean="0">
                <a:latin typeface="Arial Bold"/>
              </a:rPr>
              <a:t>Refugio e</a:t>
            </a:r>
          </a:p>
          <a:p>
            <a:pPr>
              <a:lnSpc>
                <a:spcPct val="100000"/>
              </a:lnSpc>
            </a:pPr>
            <a:r>
              <a:rPr lang="es-ES" altLang="es-ES" dirty="0" smtClean="0">
                <a:latin typeface="Arial Bold"/>
              </a:rPr>
              <a:t> inmigración </a:t>
            </a:r>
            <a:endParaRPr lang="es-ES" altLang="es-ES" dirty="0"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141847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214448" y="2644552"/>
            <a:ext cx="12673408" cy="5090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3400" b="1" dirty="0" smtClean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Andalucía</a:t>
            </a:r>
            <a:r>
              <a:rPr lang="es-ES_tradnl" sz="3400" b="1" dirty="0" smtClean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Sevilla · Córdoba · Granada · Huelva · Jerez de la Frontera (Cádiz) · Málaga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Aragón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Zaragoza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Asturias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Gijón · Avilés · Oviedo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Castilla la Mancha 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|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Guadalajara · Albacete · </a:t>
            </a:r>
            <a:r>
              <a:rPr lang="es-ES_tradnl" sz="3400" dirty="0" err="1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Azuqueca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de Henares (Guadalajara) · Ciudad Real · Cuenca · Sigüenza (Guadalajara) · Toledo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Castilla y León 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|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Valladolid · Ávila · Burgos · León · Salamanca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Catalunya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Barcelona | Girona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Euskadi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| Vitoria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Extremadura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Cáceres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Galicia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A Coruña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Madrid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Región de Murcia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Murcia · Cartagena | </a:t>
            </a:r>
            <a:r>
              <a:rPr lang="es-ES_tradnl" sz="3400" b="1" dirty="0" err="1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Comunitat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Valenciana</a:t>
            </a:r>
            <a:r>
              <a:rPr lang="es-ES_tradnl" sz="3400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_tradnl" sz="3400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| Valencia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Ceuta</a:t>
            </a:r>
            <a:r>
              <a:rPr lang="es-ES_tradnl" sz="3400" b="1" dirty="0"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 | </a:t>
            </a:r>
            <a:r>
              <a:rPr lang="es-ES_tradnl" sz="3400" b="1" dirty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Melilla</a:t>
            </a:r>
            <a:endParaRPr lang="es-ES" sz="3400" dirty="0">
              <a:solidFill>
                <a:srgbClr val="0A5094"/>
              </a:solidFill>
              <a:effectLst/>
              <a:latin typeface="Arial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arcador de contenido 7"/>
          <p:cNvSpPr txBox="1">
            <a:spLocks/>
          </p:cNvSpPr>
          <p:nvPr/>
        </p:nvSpPr>
        <p:spPr bwMode="auto">
          <a:xfrm>
            <a:off x="408792" y="1442136"/>
            <a:ext cx="6816725" cy="7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altLang="es-ES" sz="4400" kern="1200" dirty="0" smtClean="0">
                <a:solidFill>
                  <a:srgbClr val="0A5094"/>
                </a:solidFill>
                <a:latin typeface="Arial Bold"/>
                <a:ea typeface="Times New Roman" panose="02020603050405020304" pitchFamily="18" charset="0"/>
                <a:cs typeface="Arial" panose="020B0604020202020204" pitchFamily="34" charset="0"/>
              </a:rPr>
              <a:t>Dónde estamos</a:t>
            </a:r>
            <a:endParaRPr lang="es-ES" altLang="es-ES" sz="4400" kern="1200" dirty="0">
              <a:solidFill>
                <a:srgbClr val="0A5094"/>
              </a:solidFill>
              <a:latin typeface="Arial Bold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68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3462959" y="263232"/>
            <a:ext cx="6048672" cy="3736454"/>
            <a:chOff x="2829992" y="503238"/>
            <a:chExt cx="7633022" cy="5206677"/>
          </a:xfrm>
        </p:grpSpPr>
        <p:pic>
          <p:nvPicPr>
            <p:cNvPr id="8" name="Picture 4" descr="Resultado de imagen de dive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875" y="503238"/>
              <a:ext cx="6823075" cy="3449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2829992" y="3952875"/>
              <a:ext cx="7633022" cy="1757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342900" indent="-3429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1pPr>
              <a:lvl2pPr marL="742950" indent="-28575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2pPr>
              <a:lvl3pPr marL="1143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3pPr>
              <a:lvl4pPr marL="1600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4pPr>
              <a:lvl5pPr marL="20574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Gill Sans" charset="0"/>
                </a:defRPr>
              </a:lvl9pPr>
            </a:lstStyle>
            <a:p>
              <a:pPr marL="0" indent="0" eaLnBrk="1" hangingPunct="1"/>
              <a:r>
                <a:rPr lang="en-US" altLang="es-ES" sz="4400" b="1" kern="0" dirty="0" smtClean="0">
                  <a:solidFill>
                    <a:srgbClr val="0A5094"/>
                  </a:solidFill>
                  <a:latin typeface="Arial Rounded MT Bold" panose="020F0704030504030204" pitchFamily="34" charset="0"/>
                  <a:ea typeface="ヒラギノ角ゴ ProN W6" charset="-128"/>
                  <a:cs typeface="Arial" panose="020B0604020202020204" pitchFamily="34" charset="0"/>
                  <a:sym typeface="Arial Bold" charset="0"/>
                </a:rPr>
                <a:t>El valor de la diversidad cultural en la empresa</a:t>
              </a:r>
            </a:p>
          </p:txBody>
        </p:sp>
        <p:sp>
          <p:nvSpPr>
            <p:cNvPr id="10" name="Rectángulo 9"/>
            <p:cNvSpPr/>
            <p:nvPr/>
          </p:nvSpPr>
          <p:spPr bwMode="auto">
            <a:xfrm>
              <a:off x="4414168" y="3364632"/>
              <a:ext cx="3960440" cy="36004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1" y="5082093"/>
            <a:ext cx="12974588" cy="3508648"/>
          </a:xfrm>
          <a:prstGeom prst="rect">
            <a:avLst/>
          </a:prstGeom>
          <a:solidFill>
            <a:srgbClr val="0A5094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3600" b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s-ES" sz="4000" b="0" dirty="0">
                <a:latin typeface="Arial Bold"/>
              </a:rPr>
              <a:t>DIVEM es una iniciativa de Accem que nace con el objetivo de concienciar sobre el valor estratégico de la diversidad cultural en la empresa y sobre la capacidad de </a:t>
            </a:r>
            <a:r>
              <a:rPr lang="es-ES" sz="4000" b="0" dirty="0" smtClean="0">
                <a:latin typeface="Arial Bold"/>
              </a:rPr>
              <a:t>ésta </a:t>
            </a:r>
            <a:r>
              <a:rPr lang="es-ES" sz="4000" b="0" dirty="0">
                <a:latin typeface="Arial Bold"/>
              </a:rPr>
              <a:t>para generar un cambio social. </a:t>
            </a:r>
          </a:p>
        </p:txBody>
      </p:sp>
    </p:spTree>
    <p:extLst>
      <p:ext uri="{BB962C8B-B14F-4D97-AF65-F5344CB8AC3E}">
        <p14:creationId xmlns:p14="http://schemas.microsoft.com/office/powerpoint/2010/main" val="3959503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152625" y="7888161"/>
            <a:ext cx="4805506" cy="791768"/>
          </a:xfrm>
        </p:spPr>
        <p:txBody>
          <a:bodyPr/>
          <a:lstStyle/>
          <a:p>
            <a:pPr algn="l"/>
            <a:r>
              <a:rPr lang="es-ES" sz="28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www.divem.accem.es</a:t>
            </a:r>
            <a:endParaRPr lang="es-ES" sz="28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32" y="647953"/>
            <a:ext cx="7121892" cy="71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8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" y="8826360"/>
            <a:ext cx="2404321" cy="548716"/>
          </a:xfrm>
        </p:spPr>
      </p:pic>
      <p:grpSp>
        <p:nvGrpSpPr>
          <p:cNvPr id="12" name="Grupo 11"/>
          <p:cNvGrpSpPr/>
          <p:nvPr/>
        </p:nvGrpSpPr>
        <p:grpSpPr>
          <a:xfrm>
            <a:off x="231589" y="245774"/>
            <a:ext cx="12513466" cy="9117668"/>
            <a:chOff x="245667" y="257408"/>
            <a:chExt cx="12513466" cy="91176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7" y="257408"/>
              <a:ext cx="1605856" cy="81241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5100" y="8691563"/>
              <a:ext cx="2714033" cy="683513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1361861"/>
            <a:ext cx="6336704" cy="43089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87" y="1733902"/>
            <a:ext cx="6214368" cy="4142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44" y="4600843"/>
            <a:ext cx="6214368" cy="414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5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ítulo y subtítulo">
  <a:themeElements>
    <a:clrScheme name="Título y subtítu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subtítu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sub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ítulo y viñetas (izquierda)">
  <a:themeElements>
    <a:clrScheme name="Título y viñetas (izquierd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izquierd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izquierd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ítulo y viñetas (2 columnas)">
  <a:themeElements>
    <a:clrScheme name="Título y viñetas (2 column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2 columnas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2 column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ítulo y viñetas (derecha)">
  <a:themeElements>
    <a:clrScheme name="Título y viñetas (derech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derech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derech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ítulo, viñetas y foto">
  <a:themeElements>
    <a:clrScheme name="Título, viñetas y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viñetas y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, viñetas y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ítulo (centro)">
  <a:themeElements>
    <a:clrScheme name="Título (centro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centro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centro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Viñetas">
  <a:themeElements>
    <a:clrScheme name="Viñet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to (horizontal)">
  <a:themeElements>
    <a:clrScheme name="Foto (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(reflejo horizontal)">
  <a:themeElements>
    <a:clrScheme name="Foto (reflejo 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(vertical)">
  <a:themeElements>
    <a:clrScheme name="Foto (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(reflejo vertical)">
  <a:themeElements>
    <a:clrScheme name="Foto (reflejo 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ítulo (arriba)">
  <a:themeElements>
    <a:clrScheme name="Título (arrib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arrib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arrib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6121</TotalTime>
  <Pages>0</Pages>
  <Words>485</Words>
  <Characters>0</Characters>
  <Application>Microsoft Office PowerPoint</Application>
  <PresentationFormat>Personalizado</PresentationFormat>
  <Lines>0</Lines>
  <Paragraphs>70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13</vt:i4>
      </vt:variant>
      <vt:variant>
        <vt:lpstr>Títulos de diapositiva</vt:lpstr>
      </vt:variant>
      <vt:variant>
        <vt:i4>27</vt:i4>
      </vt:variant>
    </vt:vector>
  </HeadingPairs>
  <TitlesOfParts>
    <vt:vector size="50" baseType="lpstr">
      <vt:lpstr>Arial</vt:lpstr>
      <vt:lpstr>Arial Black</vt:lpstr>
      <vt:lpstr>Arial Bold</vt:lpstr>
      <vt:lpstr>Arial Rounded MT Bold</vt:lpstr>
      <vt:lpstr>Calibri</vt:lpstr>
      <vt:lpstr>Geneva</vt:lpstr>
      <vt:lpstr>Gill Sans</vt:lpstr>
      <vt:lpstr>Times New Roman</vt:lpstr>
      <vt:lpstr>ヒラギノ角ゴ ProN W3</vt:lpstr>
      <vt:lpstr>ヒラギノ角ゴ ProN W6</vt:lpstr>
      <vt:lpstr>Título y subtítulo</vt:lpstr>
      <vt:lpstr>Título (centro)</vt:lpstr>
      <vt:lpstr>Viñetas</vt:lpstr>
      <vt:lpstr>Foto (horizontal)</vt:lpstr>
      <vt:lpstr>Foto (reflejo horizontal)</vt:lpstr>
      <vt:lpstr>Foto (vertical)</vt:lpstr>
      <vt:lpstr>Foto (reflejo vertical)</vt:lpstr>
      <vt:lpstr>Título (arriba)</vt:lpstr>
      <vt:lpstr>En blanco</vt:lpstr>
      <vt:lpstr>Título y viñetas (izquierda)</vt:lpstr>
      <vt:lpstr>Título y viñetas (2 columnas)</vt:lpstr>
      <vt:lpstr>Título y viñetas (derecha)</vt:lpstr>
      <vt:lpstr>Título, viñetas y foto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www.divem.accem.es</vt:lpstr>
      <vt:lpstr>Presentación de PowerPoint</vt:lpstr>
      <vt:lpstr>La diversidad cultural en España</vt:lpstr>
      <vt:lpstr>Nacionalidades extranjeras en España</vt:lpstr>
      <vt:lpstr>Saldo Migratorio</vt:lpstr>
      <vt:lpstr>Actividades más relevantes en la contratación de personas extranjeras</vt:lpstr>
      <vt:lpstr>El sesgo inconsciente y la diversidad invisible</vt:lpstr>
      <vt:lpstr>Presentación de PowerPoint</vt:lpstr>
      <vt:lpstr>¿Cómo gestionar la diversidad en el ámbito laboral?</vt:lpstr>
      <vt:lpstr>Presentación de PowerPoint</vt:lpstr>
      <vt:lpstr> ¿Podemos observar algún prejuicio?   ¿Crees que algunas de estas actitudes pueden influir (- o +) a la hora de desempeñar un trabajo? ¿Por qué?    ¿Qué diferentes actitudes/microconductas podemos percibir?  Posibles actitudes que tomar en una situación similar:   ¿ Qué ventajas competitivas ofrece la diversidad cultural a la empresa?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Asuncion Terrasa</dc:creator>
  <cp:keywords/>
  <dc:description/>
  <cp:lastModifiedBy>Rocio Periago Martinez</cp:lastModifiedBy>
  <cp:revision>281</cp:revision>
  <cp:lastPrinted>2017-07-19T13:56:03Z</cp:lastPrinted>
  <dcterms:modified xsi:type="dcterms:W3CDTF">2018-02-20T08:25:36Z</dcterms:modified>
</cp:coreProperties>
</file>