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38" r:id="rId2"/>
    <p:sldId id="368" r:id="rId3"/>
    <p:sldId id="496" r:id="rId4"/>
    <p:sldId id="497" r:id="rId5"/>
    <p:sldId id="498" r:id="rId6"/>
    <p:sldId id="499" r:id="rId7"/>
    <p:sldId id="500" r:id="rId8"/>
    <p:sldId id="501" r:id="rId9"/>
    <p:sldId id="502" r:id="rId10"/>
    <p:sldId id="503" r:id="rId11"/>
    <p:sldId id="504" r:id="rId12"/>
    <p:sldId id="505" r:id="rId13"/>
    <p:sldId id="510" r:id="rId14"/>
    <p:sldId id="511" r:id="rId15"/>
    <p:sldId id="512" r:id="rId16"/>
    <p:sldId id="513" r:id="rId17"/>
    <p:sldId id="514" r:id="rId18"/>
    <p:sldId id="515" r:id="rId19"/>
    <p:sldId id="516" r:id="rId20"/>
    <p:sldId id="413" r:id="rId21"/>
    <p:sldId id="414" r:id="rId22"/>
    <p:sldId id="415" r:id="rId23"/>
    <p:sldId id="416" r:id="rId24"/>
    <p:sldId id="467" r:id="rId25"/>
    <p:sldId id="466" r:id="rId26"/>
    <p:sldId id="282" r:id="rId27"/>
    <p:sldId id="464" r:id="rId28"/>
    <p:sldId id="440" r:id="rId29"/>
    <p:sldId id="447" r:id="rId30"/>
    <p:sldId id="322" r:id="rId31"/>
    <p:sldId id="286" r:id="rId32"/>
    <p:sldId id="471" r:id="rId33"/>
    <p:sldId id="287" r:id="rId34"/>
    <p:sldId id="380" r:id="rId35"/>
    <p:sldId id="475" r:id="rId36"/>
    <p:sldId id="477" r:id="rId37"/>
    <p:sldId id="478" r:id="rId38"/>
    <p:sldId id="479" r:id="rId39"/>
    <p:sldId id="480" r:id="rId40"/>
    <p:sldId id="481" r:id="rId41"/>
    <p:sldId id="508" r:id="rId42"/>
    <p:sldId id="288" r:id="rId43"/>
    <p:sldId id="518" r:id="rId44"/>
    <p:sldId id="506" r:id="rId45"/>
    <p:sldId id="507" r:id="rId46"/>
    <p:sldId id="486" r:id="rId47"/>
    <p:sldId id="517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76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81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F18858-C2C7-FE46-9E63-738CB55EFA3B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4BD056-59F7-9D49-A019-D82D5DB8AB9C}">
      <dgm:prSet phldrT="[Texto]"/>
      <dgm:spPr/>
      <dgm:t>
        <a:bodyPr/>
        <a:lstStyle/>
        <a:p>
          <a:r>
            <a:rPr lang="es-ES" dirty="0" smtClean="0"/>
            <a:t>PRINCIPIOS EBDH</a:t>
          </a:r>
          <a:endParaRPr lang="es-ES" dirty="0"/>
        </a:p>
      </dgm:t>
    </dgm:pt>
    <dgm:pt modelId="{735B6E72-5F50-3D41-A005-72617ED00426}" type="parTrans" cxnId="{B383AED1-B732-7D4F-BFBA-71B362978B7E}">
      <dgm:prSet/>
      <dgm:spPr/>
      <dgm:t>
        <a:bodyPr/>
        <a:lstStyle/>
        <a:p>
          <a:endParaRPr lang="es-ES"/>
        </a:p>
      </dgm:t>
    </dgm:pt>
    <dgm:pt modelId="{33BBA9D2-0F02-FA49-8446-6A5C05DC8E81}" type="sibTrans" cxnId="{B383AED1-B732-7D4F-BFBA-71B362978B7E}">
      <dgm:prSet/>
      <dgm:spPr/>
      <dgm:t>
        <a:bodyPr/>
        <a:lstStyle/>
        <a:p>
          <a:endParaRPr lang="es-ES"/>
        </a:p>
      </dgm:t>
    </dgm:pt>
    <dgm:pt modelId="{0E891D11-FC70-C74C-BC87-4E220AB1BBC0}">
      <dgm:prSet phldrT="[Texto]" custT="1"/>
      <dgm:spPr/>
      <dgm:t>
        <a:bodyPr/>
        <a:lstStyle/>
        <a:p>
          <a:r>
            <a:rPr lang="es-ES" sz="1600" dirty="0" smtClean="0"/>
            <a:t>Universalidad e inalienabilidad</a:t>
          </a:r>
          <a:endParaRPr lang="es-ES" sz="1600" dirty="0"/>
        </a:p>
      </dgm:t>
    </dgm:pt>
    <dgm:pt modelId="{CE7F2B7A-0DCA-3746-AA3F-BE0A9252A1EF}" type="parTrans" cxnId="{D9183539-0DAB-284D-AF24-6D3D1776D6E4}">
      <dgm:prSet/>
      <dgm:spPr/>
      <dgm:t>
        <a:bodyPr/>
        <a:lstStyle/>
        <a:p>
          <a:endParaRPr lang="es-ES"/>
        </a:p>
      </dgm:t>
    </dgm:pt>
    <dgm:pt modelId="{3D70C978-8963-064C-8229-0D5D1B593935}" type="sibTrans" cxnId="{D9183539-0DAB-284D-AF24-6D3D1776D6E4}">
      <dgm:prSet/>
      <dgm:spPr/>
      <dgm:t>
        <a:bodyPr/>
        <a:lstStyle/>
        <a:p>
          <a:endParaRPr lang="es-ES"/>
        </a:p>
      </dgm:t>
    </dgm:pt>
    <dgm:pt modelId="{770C075B-009E-C54D-93CF-86CBEB4C10D2}">
      <dgm:prSet phldrT="[Texto]" custT="1"/>
      <dgm:spPr/>
      <dgm:t>
        <a:bodyPr/>
        <a:lstStyle/>
        <a:p>
          <a:r>
            <a:rPr lang="es-ES" sz="1600" dirty="0" smtClean="0"/>
            <a:t>Indivisibilidad</a:t>
          </a:r>
          <a:endParaRPr lang="es-ES" sz="1100" dirty="0"/>
        </a:p>
      </dgm:t>
    </dgm:pt>
    <dgm:pt modelId="{3BD73EFE-7128-D64A-AB6D-853DEC58FA41}" type="parTrans" cxnId="{619422F6-00EC-C842-91FD-75103F39CA57}">
      <dgm:prSet/>
      <dgm:spPr/>
      <dgm:t>
        <a:bodyPr/>
        <a:lstStyle/>
        <a:p>
          <a:endParaRPr lang="es-ES"/>
        </a:p>
      </dgm:t>
    </dgm:pt>
    <dgm:pt modelId="{6FF4016E-5FE9-7646-9C68-6B848C2441FD}" type="sibTrans" cxnId="{619422F6-00EC-C842-91FD-75103F39CA57}">
      <dgm:prSet/>
      <dgm:spPr/>
      <dgm:t>
        <a:bodyPr/>
        <a:lstStyle/>
        <a:p>
          <a:endParaRPr lang="es-ES"/>
        </a:p>
      </dgm:t>
    </dgm:pt>
    <dgm:pt modelId="{3FEF6C7D-57A0-CE42-9EA8-4CF0142318CA}">
      <dgm:prSet phldrT="[Texto]" custT="1"/>
      <dgm:spPr/>
      <dgm:t>
        <a:bodyPr/>
        <a:lstStyle/>
        <a:p>
          <a:r>
            <a:rPr lang="es-ES" sz="1600" dirty="0" smtClean="0"/>
            <a:t>Interdependencia e interrelación</a:t>
          </a:r>
          <a:endParaRPr lang="es-ES" sz="1600" dirty="0"/>
        </a:p>
      </dgm:t>
    </dgm:pt>
    <dgm:pt modelId="{49142FA1-6E35-B24B-AB45-2A8F65DA240D}" type="parTrans" cxnId="{E49A7FFC-1617-D64B-B0B5-923DB61155F0}">
      <dgm:prSet/>
      <dgm:spPr/>
      <dgm:t>
        <a:bodyPr/>
        <a:lstStyle/>
        <a:p>
          <a:endParaRPr lang="es-ES"/>
        </a:p>
      </dgm:t>
    </dgm:pt>
    <dgm:pt modelId="{74A4D6AF-C59A-634F-B1A2-B65343B38F7E}" type="sibTrans" cxnId="{E49A7FFC-1617-D64B-B0B5-923DB61155F0}">
      <dgm:prSet/>
      <dgm:spPr/>
      <dgm:t>
        <a:bodyPr/>
        <a:lstStyle/>
        <a:p>
          <a:endParaRPr lang="es-ES"/>
        </a:p>
      </dgm:t>
    </dgm:pt>
    <dgm:pt modelId="{A854640A-DB90-CA4F-84AD-224BC692DD12}">
      <dgm:prSet phldrT="[Texto]" custT="1"/>
      <dgm:spPr/>
      <dgm:t>
        <a:bodyPr/>
        <a:lstStyle/>
        <a:p>
          <a:r>
            <a:rPr lang="es-ES" sz="1600" dirty="0" smtClean="0"/>
            <a:t>Igualdad y no discriminación</a:t>
          </a:r>
          <a:endParaRPr lang="es-ES" sz="1600" dirty="0"/>
        </a:p>
      </dgm:t>
    </dgm:pt>
    <dgm:pt modelId="{10C5B826-B526-3245-AD24-44B5F7532C2F}" type="parTrans" cxnId="{F5726086-4440-D241-BE96-4A40C5D63568}">
      <dgm:prSet/>
      <dgm:spPr/>
      <dgm:t>
        <a:bodyPr/>
        <a:lstStyle/>
        <a:p>
          <a:endParaRPr lang="es-ES"/>
        </a:p>
      </dgm:t>
    </dgm:pt>
    <dgm:pt modelId="{6E57BDDC-46EF-6A43-882D-52726D97423B}" type="sibTrans" cxnId="{F5726086-4440-D241-BE96-4A40C5D63568}">
      <dgm:prSet/>
      <dgm:spPr/>
      <dgm:t>
        <a:bodyPr/>
        <a:lstStyle/>
        <a:p>
          <a:endParaRPr lang="es-ES"/>
        </a:p>
      </dgm:t>
    </dgm:pt>
    <dgm:pt modelId="{2A844B32-1101-8341-AAB0-462FCC764F82}">
      <dgm:prSet custT="1"/>
      <dgm:spPr/>
      <dgm:t>
        <a:bodyPr/>
        <a:lstStyle/>
        <a:p>
          <a:r>
            <a:rPr lang="es-ES" sz="1600" dirty="0" smtClean="0"/>
            <a:t>Participación e Inclusión</a:t>
          </a:r>
          <a:endParaRPr lang="es-ES" sz="1600" dirty="0"/>
        </a:p>
      </dgm:t>
    </dgm:pt>
    <dgm:pt modelId="{456026CE-B530-EA4C-A306-E491DFD5AA46}" type="parTrans" cxnId="{C2913879-E1ED-9F43-9262-863EA7124AD1}">
      <dgm:prSet/>
      <dgm:spPr/>
      <dgm:t>
        <a:bodyPr/>
        <a:lstStyle/>
        <a:p>
          <a:endParaRPr lang="es-ES"/>
        </a:p>
      </dgm:t>
    </dgm:pt>
    <dgm:pt modelId="{D6A6AE52-A56C-5F49-B97B-D6A35B72B40F}" type="sibTrans" cxnId="{C2913879-E1ED-9F43-9262-863EA7124AD1}">
      <dgm:prSet/>
      <dgm:spPr/>
      <dgm:t>
        <a:bodyPr/>
        <a:lstStyle/>
        <a:p>
          <a:endParaRPr lang="es-ES"/>
        </a:p>
      </dgm:t>
    </dgm:pt>
    <dgm:pt modelId="{6E695F34-D738-464C-AAC4-4FB807C0EE21}">
      <dgm:prSet custT="1"/>
      <dgm:spPr/>
      <dgm:t>
        <a:bodyPr/>
        <a:lstStyle/>
        <a:p>
          <a:r>
            <a:rPr lang="es-ES" sz="1600" dirty="0" smtClean="0"/>
            <a:t>Rendición de cuentas y papel de la ley</a:t>
          </a:r>
          <a:endParaRPr lang="es-ES" sz="1600" dirty="0"/>
        </a:p>
      </dgm:t>
    </dgm:pt>
    <dgm:pt modelId="{91D3BD86-03A2-C640-95F6-F42824EC2F4C}" type="parTrans" cxnId="{5E81774A-8496-7C45-B2BF-6878DAAC3F8D}">
      <dgm:prSet/>
      <dgm:spPr/>
      <dgm:t>
        <a:bodyPr/>
        <a:lstStyle/>
        <a:p>
          <a:endParaRPr lang="es-ES"/>
        </a:p>
      </dgm:t>
    </dgm:pt>
    <dgm:pt modelId="{284DC58B-B718-A546-ADD5-AAA662F0E75A}" type="sibTrans" cxnId="{5E81774A-8496-7C45-B2BF-6878DAAC3F8D}">
      <dgm:prSet/>
      <dgm:spPr/>
      <dgm:t>
        <a:bodyPr/>
        <a:lstStyle/>
        <a:p>
          <a:endParaRPr lang="es-ES"/>
        </a:p>
      </dgm:t>
    </dgm:pt>
    <dgm:pt modelId="{0D8C8BF7-17CE-4B9B-A326-9BD5768B6DC7}">
      <dgm:prSet phldrT="[Texto]"/>
      <dgm:spPr/>
      <dgm:t>
        <a:bodyPr/>
        <a:lstStyle/>
        <a:p>
          <a:r>
            <a:rPr lang="es-ES" dirty="0" smtClean="0"/>
            <a:t>Transparencia</a:t>
          </a:r>
          <a:endParaRPr lang="es-ES" dirty="0"/>
        </a:p>
      </dgm:t>
    </dgm:pt>
    <dgm:pt modelId="{C44F783E-92D9-4FEA-9970-9BB7C35E4361}" type="parTrans" cxnId="{8B5AD7FF-8EEB-47E6-8BE1-FF64577FADC8}">
      <dgm:prSet/>
      <dgm:spPr/>
      <dgm:t>
        <a:bodyPr/>
        <a:lstStyle/>
        <a:p>
          <a:endParaRPr lang="es-ES"/>
        </a:p>
      </dgm:t>
    </dgm:pt>
    <dgm:pt modelId="{B45C8316-A99F-4BE9-A1CB-609E9AAF578A}" type="sibTrans" cxnId="{8B5AD7FF-8EEB-47E6-8BE1-FF64577FADC8}">
      <dgm:prSet/>
      <dgm:spPr/>
      <dgm:t>
        <a:bodyPr/>
        <a:lstStyle/>
        <a:p>
          <a:endParaRPr lang="es-ES"/>
        </a:p>
      </dgm:t>
    </dgm:pt>
    <dgm:pt modelId="{F33D1452-4E40-E04F-9DCE-9E145147635B}" type="pres">
      <dgm:prSet presAssocID="{16F18858-C2C7-FE46-9E63-738CB55EFA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778677-0917-3F46-99E9-7BFB0832D5FF}" type="pres">
      <dgm:prSet presAssocID="{16F18858-C2C7-FE46-9E63-738CB55EFA3B}" presName="radial" presStyleCnt="0">
        <dgm:presLayoutVars>
          <dgm:animLvl val="ctr"/>
        </dgm:presLayoutVars>
      </dgm:prSet>
      <dgm:spPr/>
    </dgm:pt>
    <dgm:pt modelId="{B3F58B4D-6E40-7A4B-B6D2-8B4C69D47CB5}" type="pres">
      <dgm:prSet presAssocID="{364BD056-59F7-9D49-A019-D82D5DB8AB9C}" presName="centerShape" presStyleLbl="vennNode1" presStyleIdx="0" presStyleCnt="8"/>
      <dgm:spPr/>
      <dgm:t>
        <a:bodyPr/>
        <a:lstStyle/>
        <a:p>
          <a:endParaRPr lang="es-ES"/>
        </a:p>
      </dgm:t>
    </dgm:pt>
    <dgm:pt modelId="{B711554B-A953-6D4D-9104-FEF82BD6C09E}" type="pres">
      <dgm:prSet presAssocID="{0E891D11-FC70-C74C-BC87-4E220AB1BBC0}" presName="node" presStyleLbl="vennNode1" presStyleIdx="1" presStyleCnt="8" custScaleX="1561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7522EC-4178-E441-97FE-3EA4007B9C59}" type="pres">
      <dgm:prSet presAssocID="{770C075B-009E-C54D-93CF-86CBEB4C10D2}" presName="node" presStyleLbl="vennNode1" presStyleIdx="2" presStyleCnt="8" custScaleX="1476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6DB107-50F6-43F3-9BC9-D2E3B71BB7A7}" type="pres">
      <dgm:prSet presAssocID="{0D8C8BF7-17CE-4B9B-A326-9BD5768B6DC7}" presName="node" presStyleLbl="vennNode1" presStyleIdx="3" presStyleCnt="8" custScaleX="1476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51235D-9242-4645-8B76-15C4BC51F57D}" type="pres">
      <dgm:prSet presAssocID="{3FEF6C7D-57A0-CE42-9EA8-4CF0142318CA}" presName="node" presStyleLbl="vennNode1" presStyleIdx="4" presStyleCnt="8" custScaleX="182627" custRadScaleRad="110038" custRadScaleInc="-136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674980-052F-9B41-9394-859EF29F0A12}" type="pres">
      <dgm:prSet presAssocID="{A854640A-DB90-CA4F-84AD-224BC692DD12}" presName="node" presStyleLbl="vennNode1" presStyleIdx="5" presStyleCnt="8" custScaleX="157365" custRadScaleRad="98344" custRadScaleInc="-56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1D6575-165A-624C-905B-1809B68B721C}" type="pres">
      <dgm:prSet presAssocID="{2A844B32-1101-8341-AAB0-462FCC764F82}" presName="node" presStyleLbl="vennNode1" presStyleIdx="6" presStyleCnt="8" custScaleX="1919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BB9B6C-010D-794F-BC76-DEC56DAF3D80}" type="pres">
      <dgm:prSet presAssocID="{6E695F34-D738-464C-AAC4-4FB807C0EE21}" presName="node" presStyleLbl="vennNode1" presStyleIdx="7" presStyleCnt="8" custScaleX="157498" custRadScaleRad="99503" custRadScaleInc="-1220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9E4B40-0EE3-4844-9047-27C75D41FAFD}" type="presOf" srcId="{364BD056-59F7-9D49-A019-D82D5DB8AB9C}" destId="{B3F58B4D-6E40-7A4B-B6D2-8B4C69D47CB5}" srcOrd="0" destOrd="0" presId="urn:microsoft.com/office/officeart/2005/8/layout/radial3"/>
    <dgm:cxn modelId="{A1C95CD2-CEDB-48A3-BA5E-FAB8F7A4E6ED}" type="presOf" srcId="{3FEF6C7D-57A0-CE42-9EA8-4CF0142318CA}" destId="{D351235D-9242-4645-8B76-15C4BC51F57D}" srcOrd="0" destOrd="0" presId="urn:microsoft.com/office/officeart/2005/8/layout/radial3"/>
    <dgm:cxn modelId="{C5D96167-21C2-46C5-975B-96A3957BD217}" type="presOf" srcId="{0E891D11-FC70-C74C-BC87-4E220AB1BBC0}" destId="{B711554B-A953-6D4D-9104-FEF82BD6C09E}" srcOrd="0" destOrd="0" presId="urn:microsoft.com/office/officeart/2005/8/layout/radial3"/>
    <dgm:cxn modelId="{8B5AD7FF-8EEB-47E6-8BE1-FF64577FADC8}" srcId="{364BD056-59F7-9D49-A019-D82D5DB8AB9C}" destId="{0D8C8BF7-17CE-4B9B-A326-9BD5768B6DC7}" srcOrd="2" destOrd="0" parTransId="{C44F783E-92D9-4FEA-9970-9BB7C35E4361}" sibTransId="{B45C8316-A99F-4BE9-A1CB-609E9AAF578A}"/>
    <dgm:cxn modelId="{6E5493AA-39C3-4439-B046-2265FA6BCCA2}" type="presOf" srcId="{0D8C8BF7-17CE-4B9B-A326-9BD5768B6DC7}" destId="{F06DB107-50F6-43F3-9BC9-D2E3B71BB7A7}" srcOrd="0" destOrd="0" presId="urn:microsoft.com/office/officeart/2005/8/layout/radial3"/>
    <dgm:cxn modelId="{DB364D26-B618-4FD6-90DB-1082A42D44CA}" type="presOf" srcId="{A854640A-DB90-CA4F-84AD-224BC692DD12}" destId="{31674980-052F-9B41-9394-859EF29F0A12}" srcOrd="0" destOrd="0" presId="urn:microsoft.com/office/officeart/2005/8/layout/radial3"/>
    <dgm:cxn modelId="{C2913879-E1ED-9F43-9262-863EA7124AD1}" srcId="{364BD056-59F7-9D49-A019-D82D5DB8AB9C}" destId="{2A844B32-1101-8341-AAB0-462FCC764F82}" srcOrd="5" destOrd="0" parTransId="{456026CE-B530-EA4C-A306-E491DFD5AA46}" sibTransId="{D6A6AE52-A56C-5F49-B97B-D6A35B72B40F}"/>
    <dgm:cxn modelId="{6124BD5A-728A-44CE-A9EF-49EC5A46B4A1}" type="presOf" srcId="{2A844B32-1101-8341-AAB0-462FCC764F82}" destId="{8C1D6575-165A-624C-905B-1809B68B721C}" srcOrd="0" destOrd="0" presId="urn:microsoft.com/office/officeart/2005/8/layout/radial3"/>
    <dgm:cxn modelId="{B383AED1-B732-7D4F-BFBA-71B362978B7E}" srcId="{16F18858-C2C7-FE46-9E63-738CB55EFA3B}" destId="{364BD056-59F7-9D49-A019-D82D5DB8AB9C}" srcOrd="0" destOrd="0" parTransId="{735B6E72-5F50-3D41-A005-72617ED00426}" sibTransId="{33BBA9D2-0F02-FA49-8446-6A5C05DC8E81}"/>
    <dgm:cxn modelId="{F5726086-4440-D241-BE96-4A40C5D63568}" srcId="{364BD056-59F7-9D49-A019-D82D5DB8AB9C}" destId="{A854640A-DB90-CA4F-84AD-224BC692DD12}" srcOrd="4" destOrd="0" parTransId="{10C5B826-B526-3245-AD24-44B5F7532C2F}" sibTransId="{6E57BDDC-46EF-6A43-882D-52726D97423B}"/>
    <dgm:cxn modelId="{5E81774A-8496-7C45-B2BF-6878DAAC3F8D}" srcId="{364BD056-59F7-9D49-A019-D82D5DB8AB9C}" destId="{6E695F34-D738-464C-AAC4-4FB807C0EE21}" srcOrd="6" destOrd="0" parTransId="{91D3BD86-03A2-C640-95F6-F42824EC2F4C}" sibTransId="{284DC58B-B718-A546-ADD5-AAA662F0E75A}"/>
    <dgm:cxn modelId="{D9183539-0DAB-284D-AF24-6D3D1776D6E4}" srcId="{364BD056-59F7-9D49-A019-D82D5DB8AB9C}" destId="{0E891D11-FC70-C74C-BC87-4E220AB1BBC0}" srcOrd="0" destOrd="0" parTransId="{CE7F2B7A-0DCA-3746-AA3F-BE0A9252A1EF}" sibTransId="{3D70C978-8963-064C-8229-0D5D1B593935}"/>
    <dgm:cxn modelId="{2032C489-B270-4421-9E34-FD574F35642A}" type="presOf" srcId="{770C075B-009E-C54D-93CF-86CBEB4C10D2}" destId="{A57522EC-4178-E441-97FE-3EA4007B9C59}" srcOrd="0" destOrd="0" presId="urn:microsoft.com/office/officeart/2005/8/layout/radial3"/>
    <dgm:cxn modelId="{E3A1858C-83EC-47AE-B9D1-469CEFB51793}" type="presOf" srcId="{6E695F34-D738-464C-AAC4-4FB807C0EE21}" destId="{60BB9B6C-010D-794F-BC76-DEC56DAF3D80}" srcOrd="0" destOrd="0" presId="urn:microsoft.com/office/officeart/2005/8/layout/radial3"/>
    <dgm:cxn modelId="{9EFECD06-E542-4ACB-9177-B5D144AA4DE1}" type="presOf" srcId="{16F18858-C2C7-FE46-9E63-738CB55EFA3B}" destId="{F33D1452-4E40-E04F-9DCE-9E145147635B}" srcOrd="0" destOrd="0" presId="urn:microsoft.com/office/officeart/2005/8/layout/radial3"/>
    <dgm:cxn modelId="{619422F6-00EC-C842-91FD-75103F39CA57}" srcId="{364BD056-59F7-9D49-A019-D82D5DB8AB9C}" destId="{770C075B-009E-C54D-93CF-86CBEB4C10D2}" srcOrd="1" destOrd="0" parTransId="{3BD73EFE-7128-D64A-AB6D-853DEC58FA41}" sibTransId="{6FF4016E-5FE9-7646-9C68-6B848C2441FD}"/>
    <dgm:cxn modelId="{E49A7FFC-1617-D64B-B0B5-923DB61155F0}" srcId="{364BD056-59F7-9D49-A019-D82D5DB8AB9C}" destId="{3FEF6C7D-57A0-CE42-9EA8-4CF0142318CA}" srcOrd="3" destOrd="0" parTransId="{49142FA1-6E35-B24B-AB45-2A8F65DA240D}" sibTransId="{74A4D6AF-C59A-634F-B1A2-B65343B38F7E}"/>
    <dgm:cxn modelId="{513BA829-2E9A-4EFD-8460-DD2F4B1A2B86}" type="presParOf" srcId="{F33D1452-4E40-E04F-9DCE-9E145147635B}" destId="{C1778677-0917-3F46-99E9-7BFB0832D5FF}" srcOrd="0" destOrd="0" presId="urn:microsoft.com/office/officeart/2005/8/layout/radial3"/>
    <dgm:cxn modelId="{75B53B28-B6CB-4087-8661-1AA6C0EC199A}" type="presParOf" srcId="{C1778677-0917-3F46-99E9-7BFB0832D5FF}" destId="{B3F58B4D-6E40-7A4B-B6D2-8B4C69D47CB5}" srcOrd="0" destOrd="0" presId="urn:microsoft.com/office/officeart/2005/8/layout/radial3"/>
    <dgm:cxn modelId="{E0507694-DA86-4A49-AB3E-6CD352782FD3}" type="presParOf" srcId="{C1778677-0917-3F46-99E9-7BFB0832D5FF}" destId="{B711554B-A953-6D4D-9104-FEF82BD6C09E}" srcOrd="1" destOrd="0" presId="urn:microsoft.com/office/officeart/2005/8/layout/radial3"/>
    <dgm:cxn modelId="{EB588345-60B6-4B24-8B27-B5764D29A363}" type="presParOf" srcId="{C1778677-0917-3F46-99E9-7BFB0832D5FF}" destId="{A57522EC-4178-E441-97FE-3EA4007B9C59}" srcOrd="2" destOrd="0" presId="urn:microsoft.com/office/officeart/2005/8/layout/radial3"/>
    <dgm:cxn modelId="{888166DC-BC1E-40B2-ACDC-76E53C6840A5}" type="presParOf" srcId="{C1778677-0917-3F46-99E9-7BFB0832D5FF}" destId="{F06DB107-50F6-43F3-9BC9-D2E3B71BB7A7}" srcOrd="3" destOrd="0" presId="urn:microsoft.com/office/officeart/2005/8/layout/radial3"/>
    <dgm:cxn modelId="{FD63B274-D6CE-4AFE-9887-C2CFF3AD0B95}" type="presParOf" srcId="{C1778677-0917-3F46-99E9-7BFB0832D5FF}" destId="{D351235D-9242-4645-8B76-15C4BC51F57D}" srcOrd="4" destOrd="0" presId="urn:microsoft.com/office/officeart/2005/8/layout/radial3"/>
    <dgm:cxn modelId="{AD548265-9689-4EF3-AF74-59741BB20D93}" type="presParOf" srcId="{C1778677-0917-3F46-99E9-7BFB0832D5FF}" destId="{31674980-052F-9B41-9394-859EF29F0A12}" srcOrd="5" destOrd="0" presId="urn:microsoft.com/office/officeart/2005/8/layout/radial3"/>
    <dgm:cxn modelId="{C70D6CD0-1CA1-4647-8ADA-4B12E286E0DA}" type="presParOf" srcId="{C1778677-0917-3F46-99E9-7BFB0832D5FF}" destId="{8C1D6575-165A-624C-905B-1809B68B721C}" srcOrd="6" destOrd="0" presId="urn:microsoft.com/office/officeart/2005/8/layout/radial3"/>
    <dgm:cxn modelId="{54E9D8D4-9547-4454-A44F-CEC8A9FCC464}" type="presParOf" srcId="{C1778677-0917-3F46-99E9-7BFB0832D5FF}" destId="{60BB9B6C-010D-794F-BC76-DEC56DAF3D8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58B4D-6E40-7A4B-B6D2-8B4C69D47CB5}">
      <dsp:nvSpPr>
        <dsp:cNvPr id="0" name=""/>
        <dsp:cNvSpPr/>
      </dsp:nvSpPr>
      <dsp:spPr>
        <a:xfrm>
          <a:off x="2978772" y="1068059"/>
          <a:ext cx="2554693" cy="255469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PRINCIPIOS EBDH</a:t>
          </a:r>
          <a:endParaRPr lang="es-ES" sz="2900" kern="1200" dirty="0"/>
        </a:p>
      </dsp:txBody>
      <dsp:txXfrm>
        <a:off x="3352898" y="1442185"/>
        <a:ext cx="1806441" cy="1806441"/>
      </dsp:txXfrm>
    </dsp:sp>
    <dsp:sp modelId="{B711554B-A953-6D4D-9104-FEF82BD6C09E}">
      <dsp:nvSpPr>
        <dsp:cNvPr id="0" name=""/>
        <dsp:cNvSpPr/>
      </dsp:nvSpPr>
      <dsp:spPr>
        <a:xfrm>
          <a:off x="3258862" y="42101"/>
          <a:ext cx="1994513" cy="12773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Universalidad e inalienabilidad</a:t>
          </a:r>
          <a:endParaRPr lang="es-ES" sz="1600" kern="1200" dirty="0"/>
        </a:p>
      </dsp:txBody>
      <dsp:txXfrm>
        <a:off x="3550952" y="229164"/>
        <a:ext cx="1410333" cy="903220"/>
      </dsp:txXfrm>
    </dsp:sp>
    <dsp:sp modelId="{A57522EC-4178-E441-97FE-3EA4007B9C59}">
      <dsp:nvSpPr>
        <dsp:cNvPr id="0" name=""/>
        <dsp:cNvSpPr/>
      </dsp:nvSpPr>
      <dsp:spPr>
        <a:xfrm>
          <a:off x="4614522" y="668852"/>
          <a:ext cx="1886117" cy="12773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Indivisibilidad</a:t>
          </a:r>
          <a:endParaRPr lang="es-ES" sz="1100" kern="1200" dirty="0"/>
        </a:p>
      </dsp:txBody>
      <dsp:txXfrm>
        <a:off x="4890737" y="855915"/>
        <a:ext cx="1333687" cy="903220"/>
      </dsp:txXfrm>
    </dsp:sp>
    <dsp:sp modelId="{F06DB107-50F6-43F3-9BC9-D2E3B71BB7A7}">
      <dsp:nvSpPr>
        <dsp:cNvPr id="0" name=""/>
        <dsp:cNvSpPr/>
      </dsp:nvSpPr>
      <dsp:spPr>
        <a:xfrm>
          <a:off x="4935956" y="2077148"/>
          <a:ext cx="1886117" cy="12773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Transparencia</a:t>
          </a:r>
          <a:endParaRPr lang="es-ES" sz="1700" kern="1200" dirty="0"/>
        </a:p>
      </dsp:txBody>
      <dsp:txXfrm>
        <a:off x="5212171" y="2264211"/>
        <a:ext cx="1333687" cy="903220"/>
      </dsp:txXfrm>
    </dsp:sp>
    <dsp:sp modelId="{D351235D-9242-4645-8B76-15C4BC51F57D}">
      <dsp:nvSpPr>
        <dsp:cNvPr id="0" name=""/>
        <dsp:cNvSpPr/>
      </dsp:nvSpPr>
      <dsp:spPr>
        <a:xfrm>
          <a:off x="4079823" y="3247817"/>
          <a:ext cx="2332780" cy="12773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Interdependencia e interrelación</a:t>
          </a:r>
          <a:endParaRPr lang="es-ES" sz="1600" kern="1200" dirty="0"/>
        </a:p>
      </dsp:txBody>
      <dsp:txXfrm>
        <a:off x="4421451" y="3434880"/>
        <a:ext cx="1649524" cy="903220"/>
      </dsp:txXfrm>
    </dsp:sp>
    <dsp:sp modelId="{31674980-052F-9B41-9394-859EF29F0A12}">
      <dsp:nvSpPr>
        <dsp:cNvPr id="0" name=""/>
        <dsp:cNvSpPr/>
      </dsp:nvSpPr>
      <dsp:spPr>
        <a:xfrm>
          <a:off x="2616768" y="3215919"/>
          <a:ext cx="2010097" cy="12773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Igualdad y no discriminación</a:t>
          </a:r>
          <a:endParaRPr lang="es-ES" sz="1600" kern="1200" dirty="0"/>
        </a:p>
      </dsp:txBody>
      <dsp:txXfrm>
        <a:off x="2911140" y="3402982"/>
        <a:ext cx="1421353" cy="903220"/>
      </dsp:txXfrm>
    </dsp:sp>
    <dsp:sp modelId="{8C1D6575-165A-624C-905B-1809B68B721C}">
      <dsp:nvSpPr>
        <dsp:cNvPr id="0" name=""/>
        <dsp:cNvSpPr/>
      </dsp:nvSpPr>
      <dsp:spPr>
        <a:xfrm>
          <a:off x="1407525" y="2077148"/>
          <a:ext cx="2451394" cy="12773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Participación e Inclusión</a:t>
          </a:r>
          <a:endParaRPr lang="es-ES" sz="1600" kern="1200" dirty="0"/>
        </a:p>
      </dsp:txBody>
      <dsp:txXfrm>
        <a:off x="1766523" y="2264211"/>
        <a:ext cx="1733398" cy="903220"/>
      </dsp:txXfrm>
    </dsp:sp>
    <dsp:sp modelId="{60BB9B6C-010D-794F-BC76-DEC56DAF3D80}">
      <dsp:nvSpPr>
        <dsp:cNvPr id="0" name=""/>
        <dsp:cNvSpPr/>
      </dsp:nvSpPr>
      <dsp:spPr>
        <a:xfrm>
          <a:off x="1850112" y="821736"/>
          <a:ext cx="2011795" cy="127734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Rendición de cuentas y papel de la ley</a:t>
          </a:r>
          <a:endParaRPr lang="es-ES" sz="1600" kern="1200" dirty="0"/>
        </a:p>
      </dsp:txBody>
      <dsp:txXfrm>
        <a:off x="2144733" y="1008799"/>
        <a:ext cx="1422553" cy="903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C3EAF-F2B4-4143-B276-96D1E5C74D2B}" type="datetimeFigureOut">
              <a:rPr lang="es-PE" smtClean="0"/>
              <a:t>16/01/2018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6E337-17A6-44E2-A5AE-D56EA96623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534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/>
            <a:r>
              <a:rPr lang="es-ES" altLang="es-ES" smtClean="0"/>
              <a:t>Universales</a:t>
            </a:r>
          </a:p>
          <a:p>
            <a:pPr marL="228600" indent="-228600"/>
            <a:r>
              <a:rPr lang="es-ES" altLang="es-ES" smtClean="0"/>
              <a:t>Ambición “globalizadora”</a:t>
            </a:r>
          </a:p>
          <a:p>
            <a:pPr marL="228600" indent="-228600"/>
            <a:r>
              <a:rPr lang="es-ES" altLang="es-ES" smtClean="0"/>
              <a:t>Están casi todos los grandes temas</a:t>
            </a:r>
          </a:p>
          <a:p>
            <a:pPr marL="228600" indent="-228600"/>
            <a:r>
              <a:rPr lang="es-ES" altLang="es-ES" smtClean="0"/>
              <a:t>Falta marco operativo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6323" name="Marcador de nota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E" smtClean="0">
              <a:ea typeface="ＭＳ Ｐゴシック" pitchFamily="34" charset="-128"/>
            </a:endParaRPr>
          </a:p>
        </p:txBody>
      </p:sp>
      <p:sp>
        <p:nvSpPr>
          <p:cNvPr id="5632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91442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91442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91442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914423" eaLnBrk="0" hangingPunct="0"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7961F05-2114-4C6F-8B59-4B38677200B1}" type="slidenum">
              <a:rPr lang="es-ES" sz="1100">
                <a:solidFill>
                  <a:schemeClr val="tx1"/>
                </a:solidFill>
              </a:rPr>
              <a:pPr eaLnBrk="1" hangingPunct="1"/>
              <a:t>28</a:t>
            </a:fld>
            <a:endParaRPr lang="es-ES" sz="11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53EA6-0F1B-4E10-A3BD-AD3D96C4C391}" type="slidenum">
              <a:rPr lang="es-ES"/>
              <a:pPr/>
              <a:t>35</a:t>
            </a:fld>
            <a:endParaRPr lang="es-E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36B3A0-B1C5-4CA6-91ED-0CC3A83C8E88}" type="slidenum">
              <a:rPr lang="es-ES"/>
              <a:pPr/>
              <a:t>36</a:t>
            </a:fld>
            <a:endParaRPr lang="es-E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94848-B572-4C0D-BE8F-500C43FECB72}" type="slidenum">
              <a:rPr lang="es-ES"/>
              <a:pPr/>
              <a:t>37</a:t>
            </a:fld>
            <a:endParaRPr lang="es-E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A89261-547C-4C3C-A758-58D70EF3121C}" type="slidenum">
              <a:rPr lang="es-ES"/>
              <a:pPr/>
              <a:t>38</a:t>
            </a:fld>
            <a:endParaRPr lang="es-E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64115-5208-482C-BA3A-98FED6BB66CD}" type="slidenum">
              <a:rPr lang="es-ES"/>
              <a:pPr/>
              <a:t>39</a:t>
            </a:fld>
            <a:endParaRPr lang="es-E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944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45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40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85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8444-C91D-41E4-BECF-1FCF1007680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87882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880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41820-EB39-40F2-8257-3AF1B28E5F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12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31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3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04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79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81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0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77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7EFB8D-9C89-4263-87CB-56615BB7DB15}" type="datetimeFigureOut">
              <a:rPr lang="es-ES" smtClean="0"/>
              <a:pPr/>
              <a:t>16/01/2018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5CA886-79B4-4D6F-A714-EB536291DBA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14" name="13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976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74" r:id="rId14"/>
    <p:sldLayoutId id="214748367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/cid/image003.png@01D3112B.7A2271E0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Objetivos de Desarrollo Sostenible</a:t>
            </a:r>
          </a:p>
          <a:p>
            <a:pPr marL="0" indent="0" algn="ctr">
              <a:buNone/>
            </a:pPr>
            <a:endParaRPr lang="es-ES" sz="1800" dirty="0" smtClean="0"/>
          </a:p>
          <a:p>
            <a:pPr marL="0" indent="0" algn="ctr">
              <a:buNone/>
            </a:pPr>
            <a:r>
              <a:rPr lang="es-PE" sz="2800" dirty="0" smtClean="0"/>
              <a:t>Uso </a:t>
            </a:r>
            <a:r>
              <a:rPr lang="es-PE" sz="2800" dirty="0"/>
              <a:t>eficiente de los recursos, protección ambiental y lucha contra el cambio climático</a:t>
            </a:r>
            <a:endParaRPr lang="es-ES" sz="1800" dirty="0" smtClean="0"/>
          </a:p>
          <a:p>
            <a:pPr marL="0" indent="0" algn="ctr">
              <a:buNone/>
            </a:pPr>
            <a:r>
              <a:rPr lang="es-ES" dirty="0" smtClean="0"/>
              <a:t>Eduardo Sánchez Jacob</a:t>
            </a:r>
          </a:p>
          <a:p>
            <a:pPr marL="0" indent="0" algn="ctr">
              <a:buNone/>
            </a:pPr>
            <a:endParaRPr lang="es-ES" sz="1800" dirty="0" smtClean="0"/>
          </a:p>
          <a:p>
            <a:pPr marL="0" indent="0" algn="ctr">
              <a:buNone/>
            </a:pPr>
            <a:r>
              <a:rPr lang="es-ES" b="1" dirty="0" smtClean="0"/>
              <a:t>Europa Mundo</a:t>
            </a:r>
            <a:endParaRPr lang="es-ES" b="1" dirty="0"/>
          </a:p>
          <a:p>
            <a:pPr marL="0" indent="0" algn="ctr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" b="1" dirty="0" smtClean="0"/>
              <a:t>Madrid </a:t>
            </a:r>
            <a:r>
              <a:rPr lang="es-ES" b="1" dirty="0" smtClean="0"/>
              <a:t>16 </a:t>
            </a:r>
            <a:r>
              <a:rPr lang="es-ES" b="1" dirty="0" smtClean="0"/>
              <a:t>de </a:t>
            </a:r>
            <a:r>
              <a:rPr lang="es-ES" b="1" dirty="0" smtClean="0"/>
              <a:t>enero </a:t>
            </a:r>
            <a:r>
              <a:rPr lang="es-ES" b="1" dirty="0" smtClean="0"/>
              <a:t>de </a:t>
            </a:r>
            <a:r>
              <a:rPr lang="es-ES" b="1" dirty="0" smtClean="0"/>
              <a:t>2018</a:t>
            </a:r>
            <a:endParaRPr lang="es-ES" sz="2800" dirty="0" smtClean="0"/>
          </a:p>
          <a:p>
            <a:pPr marL="0" indent="0" algn="ctr">
              <a:buNone/>
            </a:pPr>
            <a:endParaRPr lang="es-P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491"/>
            <a:ext cx="6323879" cy="56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65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Tasa de crecimiento </a:t>
            </a:r>
            <a:r>
              <a:rPr lang="es-ES" dirty="0" smtClean="0"/>
              <a:t>del PIB mundial </a:t>
            </a:r>
            <a:r>
              <a:rPr lang="es-ES" dirty="0"/>
              <a:t>(Banco Mundial)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23959" r="37921" b="11458"/>
          <a:stretch/>
        </p:blipFill>
        <p:spPr bwMode="auto">
          <a:xfrm>
            <a:off x="632098" y="1440904"/>
            <a:ext cx="7467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109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Eficiencia Tecnológica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b="1" dirty="0" smtClean="0"/>
              <a:t>Eficiencia</a:t>
            </a:r>
            <a:r>
              <a:rPr lang="es-PE" dirty="0" smtClean="0"/>
              <a:t> se puede definir como </a:t>
            </a:r>
            <a:r>
              <a:rPr lang="es-PE" dirty="0"/>
              <a:t>la capacidad de lograr </a:t>
            </a:r>
            <a:r>
              <a:rPr lang="es-PE" dirty="0" smtClean="0"/>
              <a:t>un resultado con </a:t>
            </a:r>
            <a:r>
              <a:rPr lang="es-PE" dirty="0"/>
              <a:t>el mínimo de recursos posibles o en el menor tiempo </a:t>
            </a:r>
            <a:r>
              <a:rPr lang="es-PE" dirty="0" smtClean="0"/>
              <a:t>posible.</a:t>
            </a:r>
          </a:p>
          <a:p>
            <a:r>
              <a:rPr lang="es-ES" dirty="0" smtClean="0"/>
              <a:t>Se puede medir como E=Resultados/Insumos</a:t>
            </a:r>
            <a:endParaRPr lang="es-PE" dirty="0" smtClean="0"/>
          </a:p>
          <a:p>
            <a:r>
              <a:rPr lang="es-ES" dirty="0" smtClean="0">
                <a:solidFill>
                  <a:srgbClr val="FF0000"/>
                </a:solidFill>
              </a:rPr>
              <a:t>¡No caer en la trampa de la eficiencia!</a:t>
            </a:r>
            <a:r>
              <a:rPr lang="es-ES" dirty="0" smtClean="0"/>
              <a:t> El elemento crítico muchas veces es el resultado, no la eficiencia</a:t>
            </a:r>
          </a:p>
          <a:p>
            <a:pPr>
              <a:buFontTx/>
              <a:buChar char="-"/>
            </a:pPr>
            <a:r>
              <a:rPr lang="es-ES" b="1" dirty="0"/>
              <a:t>Paradoja de </a:t>
            </a:r>
            <a:r>
              <a:rPr lang="es-ES" b="1" dirty="0" err="1"/>
              <a:t>Jevons</a:t>
            </a:r>
            <a:r>
              <a:rPr lang="es-ES" b="1" dirty="0"/>
              <a:t> (The </a:t>
            </a:r>
            <a:r>
              <a:rPr lang="es-ES" b="1" dirty="0" err="1"/>
              <a:t>coal</a:t>
            </a:r>
            <a:r>
              <a:rPr lang="es-ES" b="1" dirty="0"/>
              <a:t> </a:t>
            </a:r>
            <a:r>
              <a:rPr lang="es-ES" b="1" dirty="0" err="1"/>
              <a:t>question</a:t>
            </a:r>
            <a:r>
              <a:rPr lang="es-ES" b="1" dirty="0"/>
              <a:t>. 1865)</a:t>
            </a:r>
          </a:p>
          <a:p>
            <a:pPr>
              <a:buFontTx/>
              <a:buChar char="-"/>
            </a:pPr>
            <a:r>
              <a:rPr lang="es-ES" dirty="0"/>
              <a:t>Múltiples </a:t>
            </a:r>
            <a:r>
              <a:rPr lang="es-ES" dirty="0" smtClean="0"/>
              <a:t>ejemplos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6340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«El desacople»</a:t>
            </a:r>
            <a:endParaRPr lang="es-PE" dirty="0"/>
          </a:p>
        </p:txBody>
      </p:sp>
      <p:pic>
        <p:nvPicPr>
          <p:cNvPr id="4" name="0 Imagen" descr="Decclouping.pn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890713"/>
            <a:ext cx="7896225" cy="394493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83568" y="5877272"/>
            <a:ext cx="8460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Decoupling </a:t>
            </a:r>
            <a:r>
              <a:rPr lang="en-US" sz="1600" dirty="0"/>
              <a:t>Natural Resources Use and Environmental Impacts from Economic Growth. </a:t>
            </a:r>
            <a:r>
              <a:rPr lang="es-ES" sz="1600" dirty="0"/>
              <a:t>UNEP, 2011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48544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Entendiendo el cambio climático</a:t>
            </a:r>
            <a:br>
              <a:rPr lang="es-ES" smtClean="0"/>
            </a:br>
            <a:r>
              <a:rPr lang="es-ES" smtClean="0"/>
              <a:t>Efectos meteorológicos</a:t>
            </a:r>
            <a:endParaRPr lang="es-PE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2400" dirty="0" smtClean="0"/>
              <a:t>Una larga cadena de causas encadenadas:</a:t>
            </a:r>
          </a:p>
          <a:p>
            <a:pPr>
              <a:buFontTx/>
              <a:buChar char="-"/>
              <a:defRPr/>
            </a:pPr>
            <a:r>
              <a:rPr lang="es-ES" sz="2400" b="1" dirty="0" smtClean="0">
                <a:solidFill>
                  <a:srgbClr val="FF0000"/>
                </a:solidFill>
              </a:rPr>
              <a:t>Aumento de la concentración de CO2 en la atmósfera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Efecto invernadero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Subida de la temperatura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Mayor evaporación</a:t>
            </a:r>
          </a:p>
          <a:p>
            <a:pPr lvl="1">
              <a:buFontTx/>
              <a:buChar char="-"/>
              <a:defRPr/>
            </a:pPr>
            <a:r>
              <a:rPr lang="es-ES" sz="2000" dirty="0" smtClean="0"/>
              <a:t>En la tierra menos agua y tierra más seca</a:t>
            </a:r>
          </a:p>
          <a:p>
            <a:pPr lvl="1">
              <a:buFontTx/>
              <a:buChar char="-"/>
              <a:defRPr/>
            </a:pPr>
            <a:r>
              <a:rPr lang="es-ES" sz="2000" dirty="0" smtClean="0"/>
              <a:t>En el mar y cerca de la costa tormentas más frecuentes e intensas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Deshielo de los polos</a:t>
            </a:r>
          </a:p>
          <a:p>
            <a:pPr lvl="1">
              <a:buFontTx/>
              <a:buChar char="-"/>
              <a:defRPr/>
            </a:pPr>
            <a:r>
              <a:rPr lang="es-ES" sz="2000" dirty="0" smtClean="0"/>
              <a:t>Subida del nivel del mar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Cambio en los patrones climáticos</a:t>
            </a:r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12906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Entendiendo el cambio climático</a:t>
            </a:r>
            <a:br>
              <a:rPr lang="es-ES" dirty="0" smtClean="0"/>
            </a:br>
            <a:r>
              <a:rPr lang="es-ES" dirty="0" smtClean="0"/>
              <a:t>Efectos sobre el medio natural</a:t>
            </a:r>
            <a:endParaRPr lang="es-PE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2400" dirty="0" smtClean="0"/>
              <a:t>Una larga cadena de causas encadenadas: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Sequías</a:t>
            </a:r>
          </a:p>
          <a:p>
            <a:pPr lvl="1">
              <a:buFontTx/>
              <a:buChar char="-"/>
              <a:defRPr/>
            </a:pPr>
            <a:r>
              <a:rPr lang="es-ES" sz="2000" dirty="0" smtClean="0"/>
              <a:t>Disminución del agua para todo tipo de usos</a:t>
            </a:r>
          </a:p>
          <a:p>
            <a:pPr lvl="1">
              <a:buFontTx/>
              <a:buChar char="-"/>
              <a:defRPr/>
            </a:pPr>
            <a:r>
              <a:rPr lang="es-ES" sz="2000" dirty="0" smtClean="0"/>
              <a:t>Disminución de las cosechas sin regadío</a:t>
            </a:r>
          </a:p>
          <a:p>
            <a:pPr lvl="1">
              <a:buFontTx/>
              <a:buChar char="-"/>
              <a:defRPr/>
            </a:pPr>
            <a:r>
              <a:rPr lang="es-ES" sz="2000" dirty="0" smtClean="0"/>
              <a:t>Incendios forestales más intensos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Tormentas y huracanas</a:t>
            </a:r>
          </a:p>
          <a:p>
            <a:pPr lvl="1">
              <a:buFontTx/>
              <a:buChar char="-"/>
              <a:defRPr/>
            </a:pPr>
            <a:r>
              <a:rPr lang="es-ES" sz="2000" dirty="0" smtClean="0"/>
              <a:t>Inundaciones</a:t>
            </a:r>
          </a:p>
          <a:p>
            <a:pPr lvl="1">
              <a:buFontTx/>
              <a:buChar char="-"/>
              <a:defRPr/>
            </a:pPr>
            <a:r>
              <a:rPr lang="es-ES" sz="2000" dirty="0" smtClean="0"/>
              <a:t>Vientos destructivos</a:t>
            </a:r>
          </a:p>
          <a:p>
            <a:pPr marL="342900" lvl="1" indent="-342900">
              <a:buFontTx/>
              <a:buChar char="-"/>
              <a:defRPr/>
            </a:pPr>
            <a:r>
              <a:rPr lang="es-ES" sz="2400" dirty="0" smtClean="0"/>
              <a:t>Subida del nivel de mar</a:t>
            </a:r>
          </a:p>
          <a:p>
            <a:pPr marL="742950" lvl="2" indent="-342900">
              <a:buFontTx/>
              <a:buChar char="-"/>
              <a:defRPr/>
            </a:pPr>
            <a:r>
              <a:rPr lang="es-ES" sz="2000" dirty="0" smtClean="0"/>
              <a:t>Zonas inundadas de forma permanente o temporal</a:t>
            </a:r>
            <a:endParaRPr lang="es-ES" sz="2000" dirty="0"/>
          </a:p>
          <a:p>
            <a:pPr marL="342900" lvl="1" indent="-342900">
              <a:buFontTx/>
              <a:buChar char="-"/>
              <a:defRPr/>
            </a:pPr>
            <a:r>
              <a:rPr lang="es-ES" sz="2400" dirty="0" smtClean="0"/>
              <a:t>Cambio en los ecosistemas</a:t>
            </a:r>
          </a:p>
          <a:p>
            <a:pPr>
              <a:buFontTx/>
              <a:buChar char="-"/>
              <a:defRPr/>
            </a:pPr>
            <a:endParaRPr lang="es-ES" sz="2400" dirty="0" smtClean="0"/>
          </a:p>
          <a:p>
            <a:pPr lvl="1">
              <a:buFontTx/>
              <a:buChar char="-"/>
              <a:defRPr/>
            </a:pPr>
            <a:endParaRPr lang="es-ES" sz="2000" dirty="0" smtClean="0"/>
          </a:p>
          <a:p>
            <a:pPr lvl="1">
              <a:buFontTx/>
              <a:buChar char="-"/>
              <a:defRPr/>
            </a:pPr>
            <a:endParaRPr lang="es-ES" sz="2000" dirty="0" smtClean="0"/>
          </a:p>
          <a:p>
            <a:pPr marL="0" indent="0">
              <a:buFontTx/>
              <a:buNone/>
              <a:defRPr/>
            </a:pPr>
            <a:endParaRPr lang="es-ES" sz="2400" dirty="0" smtClean="0"/>
          </a:p>
          <a:p>
            <a:pPr>
              <a:buFontTx/>
              <a:buChar char="-"/>
              <a:defRPr/>
            </a:pPr>
            <a:endParaRPr lang="es-ES" sz="2000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3292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Entendiendo el cambio climático</a:t>
            </a:r>
            <a:br>
              <a:rPr lang="es-ES" smtClean="0"/>
            </a:br>
            <a:r>
              <a:rPr lang="es-ES" smtClean="0"/>
              <a:t>Efectos en las personas</a:t>
            </a:r>
            <a:endParaRPr lang="es-PE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s-ES" sz="2400" dirty="0" smtClean="0"/>
              <a:t>Una larga cadena de causas encadenadas: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Habitabilidad («refugiados climáticos»)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Agricultura y ganadería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Alimentación (agricultura de subsistencia)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Agua (Cantidad, calidad, asequibilidad...)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Salud (Olas de calor,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Medios de vida (ingresos, trabajo …)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Gastos en adaptación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Estilo de vida (horarios, hábitos de consumo …)</a:t>
            </a:r>
          </a:p>
          <a:p>
            <a:pPr>
              <a:buFontTx/>
              <a:buChar char="-"/>
              <a:defRPr/>
            </a:pPr>
            <a:r>
              <a:rPr lang="es-ES" sz="2400" dirty="0" smtClean="0"/>
              <a:t>…</a:t>
            </a:r>
          </a:p>
          <a:p>
            <a:pPr>
              <a:buFontTx/>
              <a:buChar char="-"/>
              <a:defRPr/>
            </a:pPr>
            <a:endParaRPr lang="es-ES" sz="2400" dirty="0" smtClean="0"/>
          </a:p>
          <a:p>
            <a:pPr lvl="1">
              <a:buFontTx/>
              <a:buChar char="-"/>
              <a:defRPr/>
            </a:pPr>
            <a:endParaRPr lang="es-ES" sz="2000" dirty="0" smtClean="0"/>
          </a:p>
          <a:p>
            <a:pPr lvl="1">
              <a:buFontTx/>
              <a:buChar char="-"/>
              <a:defRPr/>
            </a:pPr>
            <a:endParaRPr lang="es-ES" sz="2000" dirty="0" smtClean="0"/>
          </a:p>
          <a:p>
            <a:pPr marL="0" indent="0">
              <a:buFontTx/>
              <a:buNone/>
              <a:defRPr/>
            </a:pPr>
            <a:endParaRPr lang="es-ES" sz="2400" dirty="0" smtClean="0"/>
          </a:p>
          <a:p>
            <a:pPr>
              <a:buFontTx/>
              <a:buChar char="-"/>
              <a:defRPr/>
            </a:pPr>
            <a:endParaRPr lang="es-ES" sz="2000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ES" dirty="0"/>
          </a:p>
          <a:p>
            <a:pPr lvl="1">
              <a:buFontTx/>
              <a:buChar char="-"/>
              <a:defRPr/>
            </a:pPr>
            <a:endParaRPr lang="es-ES" dirty="0" smtClean="0"/>
          </a:p>
          <a:p>
            <a:pPr lvl="1">
              <a:buFontTx/>
              <a:buChar char="-"/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0022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Carbon</a:t>
            </a:r>
            <a:r>
              <a:rPr lang="es-ES" dirty="0" smtClean="0"/>
              <a:t> Budget</a:t>
            </a:r>
            <a:endParaRPr lang="es-PE" dirty="0" smtClean="0"/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/>
              <a:t>El “carbon budget” </a:t>
            </a:r>
            <a:r>
              <a:rPr lang="en-GB" sz="2400" dirty="0" err="1"/>
              <a:t>para</a:t>
            </a:r>
            <a:r>
              <a:rPr lang="en-GB" sz="2400" dirty="0"/>
              <a:t> no </a:t>
            </a:r>
            <a:r>
              <a:rPr lang="en-GB" sz="2400" dirty="0" err="1"/>
              <a:t>superar</a:t>
            </a:r>
            <a:r>
              <a:rPr lang="en-GB" sz="2400" dirty="0"/>
              <a:t> los 2º era en 2015 de 565 </a:t>
            </a:r>
            <a:r>
              <a:rPr lang="en-GB" sz="2400" dirty="0" smtClean="0"/>
              <a:t>Giga </a:t>
            </a:r>
            <a:r>
              <a:rPr lang="en-GB" sz="2400" dirty="0" err="1" smtClean="0"/>
              <a:t>Toneladas</a:t>
            </a:r>
            <a:r>
              <a:rPr lang="en-GB" sz="2400" dirty="0" smtClean="0"/>
              <a:t> </a:t>
            </a:r>
            <a:r>
              <a:rPr lang="en-GB" sz="2400" dirty="0"/>
              <a:t>de </a:t>
            </a:r>
            <a:r>
              <a:rPr lang="en-GB" sz="2400" dirty="0" smtClean="0"/>
              <a:t>CO2 (Hoy </a:t>
            </a:r>
            <a:r>
              <a:rPr lang="en-GB" sz="2400" dirty="0" err="1" smtClean="0"/>
              <a:t>es</a:t>
            </a:r>
            <a:r>
              <a:rPr lang="en-GB" sz="2400" dirty="0" smtClean="0"/>
              <a:t> de </a:t>
            </a:r>
            <a:r>
              <a:rPr lang="en-GB" sz="2400" dirty="0" err="1" smtClean="0"/>
              <a:t>unas</a:t>
            </a:r>
            <a:r>
              <a:rPr lang="en-GB" sz="2400" dirty="0" smtClean="0"/>
              <a:t> a </a:t>
            </a:r>
            <a:r>
              <a:rPr lang="en-GB" sz="2400" b="1" dirty="0" smtClean="0">
                <a:solidFill>
                  <a:srgbClr val="FF0000"/>
                </a:solidFill>
              </a:rPr>
              <a:t>500 GT</a:t>
            </a:r>
            <a:r>
              <a:rPr lang="en-GB" sz="2400" dirty="0" smtClean="0"/>
              <a:t>)</a:t>
            </a:r>
          </a:p>
          <a:p>
            <a:r>
              <a:rPr lang="es-ES" sz="2400" dirty="0" smtClean="0"/>
              <a:t>Los </a:t>
            </a:r>
            <a:r>
              <a:rPr lang="es-ES" sz="2400" dirty="0"/>
              <a:t>principales emisores de GEI son los combustibles </a:t>
            </a:r>
            <a:r>
              <a:rPr lang="es-ES" sz="2400" dirty="0" smtClean="0"/>
              <a:t>fósiles (80%) </a:t>
            </a:r>
            <a:r>
              <a:rPr lang="es-ES" sz="2400" dirty="0"/>
              <a:t>y los sectores donde se usan: energía y transporte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Cada año se emiten </a:t>
            </a:r>
            <a:r>
              <a:rPr lang="en-GB" sz="2400" dirty="0" smtClean="0"/>
              <a:t>32 </a:t>
            </a:r>
            <a:r>
              <a:rPr lang="en-GB" sz="2400" dirty="0" err="1"/>
              <a:t>por</a:t>
            </a:r>
            <a:r>
              <a:rPr lang="en-GB" sz="2400" dirty="0"/>
              <a:t> </a:t>
            </a:r>
            <a:r>
              <a:rPr lang="en-GB" sz="2400" dirty="0" err="1"/>
              <a:t>año</a:t>
            </a:r>
            <a:r>
              <a:rPr lang="en-GB" sz="2400" dirty="0"/>
              <a:t> y </a:t>
            </a:r>
            <a:r>
              <a:rPr lang="en-GB" sz="2400" dirty="0" err="1"/>
              <a:t>las</a:t>
            </a:r>
            <a:r>
              <a:rPr lang="en-GB" sz="2400" dirty="0"/>
              <a:t> </a:t>
            </a:r>
            <a:r>
              <a:rPr lang="en-GB" sz="2400" dirty="0" err="1"/>
              <a:t>reservas</a:t>
            </a:r>
            <a:r>
              <a:rPr lang="en-GB" sz="2400" dirty="0"/>
              <a:t> de combustibles </a:t>
            </a:r>
            <a:r>
              <a:rPr lang="en-GB" sz="2400" dirty="0" err="1"/>
              <a:t>fósiles</a:t>
            </a:r>
            <a:r>
              <a:rPr lang="en-GB" sz="2400" dirty="0"/>
              <a:t> son de  </a:t>
            </a:r>
            <a:r>
              <a:rPr lang="en-GB" sz="2400" dirty="0" smtClean="0"/>
              <a:t>2.795</a:t>
            </a:r>
          </a:p>
          <a:p>
            <a:r>
              <a:rPr lang="en-US" sz="2400" b="1" dirty="0" smtClean="0"/>
              <a:t>“</a:t>
            </a:r>
            <a:r>
              <a:rPr lang="en-US" sz="2400" b="1" dirty="0"/>
              <a:t>Three years to safeguard our climate”</a:t>
            </a:r>
          </a:p>
          <a:p>
            <a:pPr marL="0" indent="0" algn="ctr">
              <a:buNone/>
            </a:pPr>
            <a:endParaRPr lang="es-ES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¡MUY URGENTE!</a:t>
            </a: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s-PE" dirty="0" smtClean="0"/>
          </a:p>
        </p:txBody>
      </p:sp>
    </p:spTree>
    <p:extLst>
      <p:ext uri="{BB962C8B-B14F-4D97-AF65-F5344CB8AC3E}">
        <p14:creationId xmlns:p14="http://schemas.microsoft.com/office/powerpoint/2010/main" val="15423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La transición energética</a:t>
            </a:r>
            <a:endParaRPr lang="es-PE" b="1" dirty="0" smtClean="0"/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el corto y medio plazo, que es el más importante ahora, para frenar el cambio climático hay que reducir drásticamente los combustibles fósiles y transformar los sistemas de energía y transporte.</a:t>
            </a:r>
          </a:p>
          <a:p>
            <a:r>
              <a:rPr lang="en-GB" dirty="0" smtClean="0"/>
              <a:t>Keep </a:t>
            </a:r>
            <a:r>
              <a:rPr lang="en-GB" dirty="0"/>
              <a:t>it in the ground</a:t>
            </a:r>
            <a:r>
              <a:rPr lang="en-GB" dirty="0" smtClean="0"/>
              <a:t>!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5179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Responsabilidades comunes pero diferenciadas</a:t>
            </a:r>
            <a:endParaRPr lang="es-PE" dirty="0" smtClean="0"/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457200" y="1557338"/>
            <a:ext cx="8507413" cy="4568825"/>
          </a:xfrm>
        </p:spPr>
        <p:txBody>
          <a:bodyPr/>
          <a:lstStyle/>
          <a:p>
            <a:pPr>
              <a:buFontTx/>
              <a:buChar char="-"/>
            </a:pPr>
            <a:r>
              <a:rPr lang="es-ES" smtClean="0"/>
              <a:t>Las responsabilidades históricas y actuales de emisión de GEI de los países son distintas</a:t>
            </a:r>
          </a:p>
          <a:p>
            <a:pPr>
              <a:buFontTx/>
              <a:buChar char="-"/>
            </a:pPr>
            <a:r>
              <a:rPr lang="es-ES" smtClean="0"/>
              <a:t>Los principales emisores tienen que mitigar</a:t>
            </a:r>
          </a:p>
          <a:p>
            <a:pPr>
              <a:buFontTx/>
              <a:buChar char="-"/>
            </a:pPr>
            <a:r>
              <a:rPr lang="es-ES" smtClean="0"/>
              <a:t>Para la personas, colectivos y países más vulnerables al cambio tienen que adaptarse</a:t>
            </a:r>
          </a:p>
          <a:p>
            <a:pPr>
              <a:buFontTx/>
              <a:buChar char="-"/>
            </a:pPr>
            <a:r>
              <a:rPr lang="es-ES" smtClean="0"/>
              <a:t>Los países más ricos y con más responsabilidad histórica tienen que ayudar al resto</a:t>
            </a:r>
          </a:p>
          <a:p>
            <a:pPr>
              <a:buFontTx/>
              <a:buChar char="-"/>
            </a:pPr>
            <a:endParaRPr lang="es-PE" b="1" smtClean="0"/>
          </a:p>
        </p:txBody>
      </p:sp>
    </p:spTree>
    <p:extLst>
      <p:ext uri="{BB962C8B-B14F-4D97-AF65-F5344CB8AC3E}">
        <p14:creationId xmlns:p14="http://schemas.microsoft.com/office/powerpoint/2010/main" val="38734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 de </a:t>
            </a:r>
            <a:r>
              <a:rPr lang="en-US" dirty="0" err="1" smtClean="0"/>
              <a:t>grandes</a:t>
            </a:r>
            <a:r>
              <a:rPr lang="en-US" dirty="0" smtClean="0"/>
              <a:t> </a:t>
            </a:r>
            <a:r>
              <a:rPr lang="en-US" dirty="0" err="1" smtClean="0"/>
              <a:t>ciudades</a:t>
            </a:r>
            <a:r>
              <a:rPr lang="en-US" dirty="0" smtClean="0"/>
              <a:t> contra el </a:t>
            </a:r>
            <a:r>
              <a:rPr lang="en-US" dirty="0" err="1" smtClean="0"/>
              <a:t>cambio</a:t>
            </a:r>
            <a:r>
              <a:rPr lang="en-US" dirty="0" smtClean="0"/>
              <a:t> </a:t>
            </a:r>
            <a:r>
              <a:rPr lang="en-US" dirty="0" err="1" smtClean="0"/>
              <a:t>climático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 smtClean="0"/>
              <a:t>http</a:t>
            </a:r>
            <a:r>
              <a:rPr lang="es-PE" dirty="0"/>
              <a:t>://www.c40.org/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7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00213"/>
            <a:ext cx="8316912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241300" y="260350"/>
            <a:ext cx="8578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ES" sz="4400" b="1">
                <a:solidFill>
                  <a:srgbClr val="008C95"/>
                </a:solidFill>
              </a:rPr>
              <a:t>Los Objetivos de Desarrollo Sostenible (ODS)</a:t>
            </a:r>
          </a:p>
        </p:txBody>
      </p:sp>
    </p:spTree>
    <p:extLst>
      <p:ext uri="{BB962C8B-B14F-4D97-AF65-F5344CB8AC3E}">
        <p14:creationId xmlns:p14="http://schemas.microsoft.com/office/powerpoint/2010/main" val="35741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PE" dirty="0"/>
              <a:t>Objetivo </a:t>
            </a:r>
            <a:r>
              <a:rPr lang="es-PE" dirty="0" smtClean="0"/>
              <a:t>6 </a:t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E" sz="4400" dirty="0"/>
              <a:t>Garantizar la disponibilidad de </a:t>
            </a:r>
            <a:r>
              <a:rPr lang="es-PE" sz="4400" dirty="0" smtClean="0"/>
              <a:t>agua, </a:t>
            </a:r>
            <a:r>
              <a:rPr lang="es-PE" sz="4400" dirty="0"/>
              <a:t>su gestión sostenible y el saneamiento para </a:t>
            </a:r>
            <a:r>
              <a:rPr lang="es-PE" sz="4400" dirty="0" smtClean="0"/>
              <a:t>todos</a:t>
            </a:r>
            <a:endParaRPr lang="es-ES" sz="4400" dirty="0" smtClean="0"/>
          </a:p>
          <a:p>
            <a:pPr algn="ctr">
              <a:buFontTx/>
              <a:buChar char="-"/>
            </a:pPr>
            <a:endParaRPr lang="es-ES" sz="4400" dirty="0"/>
          </a:p>
          <a:p>
            <a:pPr>
              <a:buFontTx/>
              <a:buChar char="-"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40235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Metas de acceso (2/8)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/>
              <a:t>6.1  Lograr el </a:t>
            </a:r>
            <a:r>
              <a:rPr lang="es-PE" b="1" dirty="0">
                <a:solidFill>
                  <a:srgbClr val="FF0000"/>
                </a:solidFill>
              </a:rPr>
              <a:t>acceso universal y equitativo al agua potable </a:t>
            </a:r>
            <a:r>
              <a:rPr lang="es-PE" dirty="0"/>
              <a:t>a un precio asequible para todos</a:t>
            </a:r>
          </a:p>
          <a:p>
            <a:r>
              <a:rPr lang="es-PE" dirty="0"/>
              <a:t>6.2  Lograr el </a:t>
            </a:r>
            <a:r>
              <a:rPr lang="es-PE" b="1" dirty="0">
                <a:solidFill>
                  <a:srgbClr val="FF0000"/>
                </a:solidFill>
              </a:rPr>
              <a:t>acceso a servicios de saneamiento e higiene adecuados </a:t>
            </a:r>
            <a:r>
              <a:rPr lang="es-PE" dirty="0"/>
              <a:t>y equitativos para todos y poner fin a la defecación al aire libre, prestando especial atención a las necesidades de las mujeres y las niñas y las personas en situaciones de </a:t>
            </a:r>
            <a:r>
              <a:rPr lang="es-PE" dirty="0" smtClean="0"/>
              <a:t>vulnerabilidad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97137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Metas de gestión (4/8)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PE" dirty="0"/>
              <a:t>6.3  Mejorar la calidad del agua </a:t>
            </a:r>
            <a:r>
              <a:rPr lang="es-PE" b="1" dirty="0">
                <a:solidFill>
                  <a:srgbClr val="FF0000"/>
                </a:solidFill>
              </a:rPr>
              <a:t>reduciendo la contaminación, eliminando el vertimiento y minimizando la emisión de productos químicos </a:t>
            </a:r>
            <a:r>
              <a:rPr lang="es-PE" dirty="0"/>
              <a:t>y materiales peligrosos, reduciendo a la mitad el porcentaje de aguas residuales sin tratar y aumentando considerablemente el reciclado y la reutilización sin riesgos a nivel mundial</a:t>
            </a:r>
          </a:p>
          <a:p>
            <a:r>
              <a:rPr lang="es-PE" dirty="0"/>
              <a:t>6.4  Aumentar considerablemente el </a:t>
            </a:r>
            <a:r>
              <a:rPr lang="es-PE" b="1" dirty="0">
                <a:solidFill>
                  <a:srgbClr val="FF0000"/>
                </a:solidFill>
              </a:rPr>
              <a:t>uso eficiente </a:t>
            </a:r>
            <a:r>
              <a:rPr lang="es-PE" dirty="0"/>
              <a:t>de los recursos hídricos en todos los sectores y asegurar la sostenibilidad de la extracción y el abastecimiento de agua dulce para hacer frente a la escasez de agua y reducir considerablemente el número de personas que sufren falta de agua</a:t>
            </a:r>
          </a:p>
          <a:p>
            <a:r>
              <a:rPr lang="es-PE" dirty="0"/>
              <a:t>6.5  Implementar la </a:t>
            </a:r>
            <a:r>
              <a:rPr lang="es-PE" b="1" dirty="0">
                <a:solidFill>
                  <a:srgbClr val="FF0000"/>
                </a:solidFill>
              </a:rPr>
              <a:t>gestión integrada </a:t>
            </a:r>
            <a:r>
              <a:rPr lang="es-PE" dirty="0"/>
              <a:t>de los recursos hídricos a todos los niveles, incluso mediante la cooperación transfronteriza, según proceda</a:t>
            </a:r>
          </a:p>
          <a:p>
            <a:r>
              <a:rPr lang="es-PE" dirty="0"/>
              <a:t>6.6  </a:t>
            </a:r>
            <a:r>
              <a:rPr lang="es-PE" b="1" dirty="0">
                <a:solidFill>
                  <a:srgbClr val="FF0000"/>
                </a:solidFill>
              </a:rPr>
              <a:t>Proteger y restablecer los ecosistemas </a:t>
            </a:r>
            <a:r>
              <a:rPr lang="es-PE" dirty="0"/>
              <a:t>relacionados con el agua, incluidos los bosques, las montañas, los humedales, los ríos, los acuíferos y los lagos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5905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Metas de actores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PE" dirty="0"/>
              <a:t>6.a  Ampliar la </a:t>
            </a:r>
            <a:r>
              <a:rPr lang="es-PE" b="1" dirty="0">
                <a:solidFill>
                  <a:srgbClr val="FF0000"/>
                </a:solidFill>
              </a:rPr>
              <a:t>cooperación internacional </a:t>
            </a:r>
            <a:r>
              <a:rPr lang="es-PE" dirty="0"/>
              <a:t>y el apoyo prestado a los países en desarrollo para la creación de capacidad en actividades y programas relativos al agua y el saneamiento, como los de captación de agua, desalinización, uso eficiente de los recursos hídricos, tratamiento de aguas residuales, reciclado y tecnologías de reutilización</a:t>
            </a:r>
          </a:p>
          <a:p>
            <a:r>
              <a:rPr lang="es-PE" dirty="0"/>
              <a:t>6.b  Apoyar y fortalecer la participación de las </a:t>
            </a:r>
            <a:r>
              <a:rPr lang="es-PE" b="1" dirty="0">
                <a:solidFill>
                  <a:srgbClr val="FF0000"/>
                </a:solidFill>
              </a:rPr>
              <a:t>comunidades locales </a:t>
            </a:r>
            <a:r>
              <a:rPr lang="es-PE" dirty="0"/>
              <a:t>en la mejora de la gestión del agua y el saneamiento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01432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590550"/>
            <a:ext cx="77343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9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cid:image003.png@01D3112B.7A2271E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" t="2460" r="1324" b="1639"/>
          <a:stretch>
            <a:fillRect/>
          </a:stretch>
        </p:blipFill>
        <p:spPr bwMode="auto">
          <a:xfrm>
            <a:off x="1458913" y="1119188"/>
            <a:ext cx="6527800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10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400"/>
            <a:ext cx="822960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Algunos datos globales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/>
          </a:bodyPr>
          <a:lstStyle/>
          <a:p>
            <a:r>
              <a:rPr lang="es-PE" sz="2000" dirty="0"/>
              <a:t>5.2 mil millones de personas utilizaron </a:t>
            </a:r>
            <a:r>
              <a:rPr lang="es-PE" sz="2000" dirty="0" smtClean="0"/>
              <a:t>un servicio </a:t>
            </a:r>
            <a:r>
              <a:rPr lang="es-PE" sz="2000" dirty="0"/>
              <a:t>de agua potable "gestionado de manera </a:t>
            </a:r>
            <a:r>
              <a:rPr lang="es-PE" sz="2000" dirty="0" smtClean="0"/>
              <a:t>segura» (2.3 no)</a:t>
            </a:r>
          </a:p>
          <a:p>
            <a:r>
              <a:rPr lang="es-PE" sz="2000" dirty="0"/>
              <a:t>2.9 mil millones </a:t>
            </a:r>
            <a:r>
              <a:rPr lang="es-PE" sz="2000" dirty="0" smtClean="0"/>
              <a:t>de personas </a:t>
            </a:r>
            <a:r>
              <a:rPr lang="es-PE" sz="2000" dirty="0"/>
              <a:t>utilizaron servicios de saneamiento "gestionados de </a:t>
            </a:r>
            <a:r>
              <a:rPr lang="es-PE" sz="2000" dirty="0" smtClean="0"/>
              <a:t>forma segura« (4.6 no)</a:t>
            </a:r>
            <a:endParaRPr lang="es-PE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24" y="2924944"/>
            <a:ext cx="5845847" cy="365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653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Los derechos humanos al agua y</a:t>
            </a:r>
            <a:br>
              <a:rPr lang="es-ES" b="1" dirty="0" smtClean="0"/>
            </a:br>
            <a:r>
              <a:rPr lang="es-ES" b="1" dirty="0" smtClean="0"/>
              <a:t> al saneamiento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414676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</p:nvPr>
        </p:nvGraphicFramePr>
        <p:xfrm>
          <a:off x="1212335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3"/>
          <p:cNvSpPr txBox="1"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  <a:solidFill>
            <a:schemeClr val="lt1">
              <a:alpha val="4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s-ES" sz="2400" b="1" kern="1200" dirty="0">
                <a:solidFill>
                  <a:schemeClr val="accent1">
                    <a:lumMod val="50000"/>
                  </a:schemeClr>
                </a:solidFill>
              </a:rPr>
              <a:t>II. Enfoque Basado en Derechos Humanos - Principios</a:t>
            </a:r>
          </a:p>
        </p:txBody>
      </p:sp>
    </p:spTree>
    <p:extLst>
      <p:ext uri="{BB962C8B-B14F-4D97-AF65-F5344CB8AC3E}">
        <p14:creationId xmlns:p14="http://schemas.microsoft.com/office/powerpoint/2010/main" val="2178630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81075"/>
            <a:ext cx="8748713" cy="4608513"/>
          </a:xfrm>
        </p:spPr>
        <p:txBody>
          <a:bodyPr>
            <a:normAutofit fontScale="92500"/>
          </a:bodyPr>
          <a:lstStyle/>
          <a:p>
            <a:pPr marL="1181100" lvl="2" indent="-266700" algn="just" eaLnBrk="1" hangingPunct="1">
              <a:buFontTx/>
              <a:buNone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Disponibilidad: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dirty="0"/>
              <a:t>La infraestructura existe en número suficiente y a una distancia adecuada</a:t>
            </a:r>
          </a:p>
          <a:p>
            <a:pPr marL="1181100" lvl="2" indent="-266700" algn="just" eaLnBrk="1" hangingPunct="1">
              <a:buFontTx/>
              <a:buNone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Accesibilidad</a:t>
            </a:r>
            <a:r>
              <a:rPr lang="es-ES" dirty="0">
                <a:solidFill>
                  <a:srgbClr val="264D73"/>
                </a:solidFill>
                <a:cs typeface="Times New Roman" pitchFamily="18" charset="0"/>
              </a:rPr>
              <a:t>: </a:t>
            </a:r>
            <a:r>
              <a:rPr lang="es-ES" dirty="0"/>
              <a:t>físicamente para todos, todo el año, de forma continua y segura.</a:t>
            </a:r>
          </a:p>
          <a:p>
            <a:pPr marL="1181100" lvl="2" indent="-266700" algn="just" eaLnBrk="1" hangingPunct="1">
              <a:buFontTx/>
              <a:buNone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Asequibilidad: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s-ES" dirty="0">
                <a:cs typeface="Times New Roman" pitchFamily="18" charset="0"/>
              </a:rPr>
              <a:t>económica (de incorporación y cuota periódica), sin comprometer la capacidad de adquirir otros bienes y servicios esenciales</a:t>
            </a:r>
          </a:p>
          <a:p>
            <a:pPr marL="1181100" lvl="2" indent="-266700" algn="just" eaLnBrk="1" hangingPunct="1">
              <a:buFontTx/>
              <a:buNone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Calidad</a:t>
            </a:r>
            <a:r>
              <a:rPr lang="es-ES" dirty="0">
                <a:cs typeface="Times New Roman" pitchFamily="18" charset="0"/>
              </a:rPr>
              <a:t>: responde a los estándares internacionales de salubridad</a:t>
            </a:r>
          </a:p>
          <a:p>
            <a:pPr marL="1181100" lvl="2" indent="-266700" algn="just" eaLnBrk="1" hangingPunct="1">
              <a:buFontTx/>
              <a:buNone/>
              <a:defRPr/>
            </a:pPr>
            <a:r>
              <a:rPr lang="es-ES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Aceptabilidad</a:t>
            </a:r>
            <a:r>
              <a:rPr lang="es-ES" dirty="0">
                <a:solidFill>
                  <a:srgbClr val="264D73"/>
                </a:solidFill>
                <a:cs typeface="Times New Roman" pitchFamily="18" charset="0"/>
              </a:rPr>
              <a:t>: </a:t>
            </a:r>
            <a:r>
              <a:rPr lang="es-ES" dirty="0"/>
              <a:t>Pertinencia del modo en que se garantiza ese derecho en contextos y poblaciones específicas (necesidades, intereses y expectativas</a:t>
            </a:r>
            <a:r>
              <a:rPr lang="es-ES" dirty="0" smtClean="0"/>
              <a:t>).</a:t>
            </a:r>
          </a:p>
          <a:p>
            <a:pPr marL="1181100" lvl="2" indent="-266700" algn="just" eaLnBrk="1" hangingPunct="1">
              <a:buFontTx/>
              <a:buNone/>
              <a:defRPr/>
            </a:pPr>
            <a:r>
              <a:rPr lang="es-ES" sz="1600" i="1" dirty="0" smtClean="0"/>
              <a:t>En la literatura revisada hay de 3 a 6 (depende de las observaciones generales del derecho correspondiente)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8313" y="333375"/>
            <a:ext cx="8229600" cy="647700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  <a:extLst>
            <a:ext uri="{FAA26D3D-D897-4be2-8F04-BA451C77F1D7}"/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II. Enfoque Basado en Derechos Humanos- Categorías</a:t>
            </a:r>
          </a:p>
        </p:txBody>
      </p:sp>
    </p:spTree>
    <p:extLst>
      <p:ext uri="{BB962C8B-B14F-4D97-AF65-F5344CB8AC3E}">
        <p14:creationId xmlns:p14="http://schemas.microsoft.com/office/powerpoint/2010/main" val="4360397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36625"/>
          </a:xfrm>
        </p:spPr>
        <p:txBody>
          <a:bodyPr/>
          <a:lstStyle/>
          <a:p>
            <a:r>
              <a:rPr lang="es-PE" altLang="es-ES" dirty="0" smtClean="0"/>
              <a:t>La ambición de los ODS</a:t>
            </a:r>
          </a:p>
        </p:txBody>
      </p:sp>
      <p:sp>
        <p:nvSpPr>
          <p:cNvPr id="9219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931D4B-6D35-4D83-846B-E4BE93944F6B}" type="slidenum">
              <a:rPr lang="es-ES" altLang="es-ES" smtClean="0"/>
              <a:pPr eaLnBrk="1" hangingPunct="1"/>
              <a:t>3</a:t>
            </a:fld>
            <a:endParaRPr lang="es-ES" altLang="es-ES" smtClean="0"/>
          </a:p>
        </p:txBody>
      </p:sp>
      <p:pic>
        <p:nvPicPr>
          <p:cNvPr id="9220" name="Picture 6" descr="Resultado de imagen de odi sdg scorecard 203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430" y="742434"/>
            <a:ext cx="7596187" cy="5284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1 CuadroTexto"/>
          <p:cNvSpPr txBox="1">
            <a:spLocks noChangeArrowheads="1"/>
          </p:cNvSpPr>
          <p:nvPr/>
        </p:nvSpPr>
        <p:spPr bwMode="auto">
          <a:xfrm>
            <a:off x="0" y="5842556"/>
            <a:ext cx="9433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Projecting progress: reaching the SDGs by </a:t>
            </a:r>
            <a:r>
              <a:rPr lang="en-US" dirty="0" smtClean="0"/>
              <a:t>2030 </a:t>
            </a:r>
            <a:r>
              <a:rPr lang="es-PE" dirty="0" err="1" smtClean="0"/>
              <a:t>Overseas</a:t>
            </a:r>
            <a:r>
              <a:rPr lang="es-PE" dirty="0" smtClean="0"/>
              <a:t> </a:t>
            </a:r>
            <a:r>
              <a:rPr lang="es-PE" dirty="0"/>
              <a:t>Development </a:t>
            </a:r>
            <a:r>
              <a:rPr lang="es-PE" dirty="0" err="1"/>
              <a:t>Institute</a:t>
            </a:r>
            <a:r>
              <a:rPr lang="es-PE" dirty="0"/>
              <a:t> (ODI)</a:t>
            </a:r>
          </a:p>
        </p:txBody>
      </p:sp>
    </p:spTree>
    <p:extLst>
      <p:ext uri="{BB962C8B-B14F-4D97-AF65-F5344CB8AC3E}">
        <p14:creationId xmlns:p14="http://schemas.microsoft.com/office/powerpoint/2010/main" val="1985517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PE" dirty="0" smtClean="0"/>
              <a:t>Objetivo 7  </a:t>
            </a:r>
            <a:br>
              <a:rPr lang="es-PE" dirty="0" smtClean="0"/>
            </a:b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PE" b="1" dirty="0" smtClean="0"/>
          </a:p>
          <a:p>
            <a:pPr marL="0" indent="0">
              <a:buNone/>
            </a:pPr>
            <a:endParaRPr lang="es-PE" b="1" dirty="0" smtClean="0"/>
          </a:p>
          <a:p>
            <a:pPr marL="0" indent="0" algn="ctr">
              <a:buNone/>
            </a:pPr>
            <a:r>
              <a:rPr lang="es-PE" b="1" dirty="0" smtClean="0"/>
              <a:t>Garantizar </a:t>
            </a:r>
            <a:r>
              <a:rPr lang="es-PE" b="1" dirty="0"/>
              <a:t>el acceso a una energía asequible, segura, sostenible y moderna para </a:t>
            </a:r>
            <a:r>
              <a:rPr lang="es-PE" b="1" dirty="0" smtClean="0"/>
              <a:t>todos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358827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6264696"/>
          </a:xfrm>
        </p:spPr>
        <p:txBody>
          <a:bodyPr>
            <a:normAutofit fontScale="55000" lnSpcReduction="20000"/>
          </a:bodyPr>
          <a:lstStyle/>
          <a:p>
            <a:r>
              <a:rPr lang="es-PE" sz="4400" dirty="0"/>
              <a:t>7.1  De aquí a 2030, garantizar el </a:t>
            </a:r>
            <a:r>
              <a:rPr lang="es-PE" sz="4400" b="1" dirty="0">
                <a:solidFill>
                  <a:srgbClr val="FF0000"/>
                </a:solidFill>
              </a:rPr>
              <a:t>acceso universal a servicios energéticos asequibles, fiables y modernos</a:t>
            </a:r>
          </a:p>
          <a:p>
            <a:r>
              <a:rPr lang="es-PE" sz="4400" dirty="0"/>
              <a:t>7.2  De aquí a 2030, aumentar considerablemente la proporción de </a:t>
            </a:r>
            <a:r>
              <a:rPr lang="es-PE" sz="4400" b="1" dirty="0">
                <a:solidFill>
                  <a:srgbClr val="FF0000"/>
                </a:solidFill>
              </a:rPr>
              <a:t>energía renovable </a:t>
            </a:r>
            <a:r>
              <a:rPr lang="es-PE" sz="4400" dirty="0"/>
              <a:t>en el conjunto de fuentes energéticas</a:t>
            </a:r>
          </a:p>
          <a:p>
            <a:r>
              <a:rPr lang="es-PE" sz="4400" dirty="0"/>
              <a:t>7.3  De aquí a 2030, duplicar la tasa mundial de mejora de la </a:t>
            </a:r>
            <a:r>
              <a:rPr lang="es-PE" sz="4400" b="1" dirty="0">
                <a:solidFill>
                  <a:srgbClr val="FF0000"/>
                </a:solidFill>
              </a:rPr>
              <a:t>eficiencia energética</a:t>
            </a:r>
          </a:p>
          <a:p>
            <a:r>
              <a:rPr lang="es-PE" sz="4400" dirty="0"/>
              <a:t>7.a  De aquí a 2030, aumentar la cooperación internacional para facilitar el acceso a la </a:t>
            </a:r>
            <a:r>
              <a:rPr lang="es-PE" sz="4400" b="1" dirty="0">
                <a:solidFill>
                  <a:srgbClr val="FF0000"/>
                </a:solidFill>
              </a:rPr>
              <a:t>investigación y la tecnología relativas a la energía limpia</a:t>
            </a:r>
            <a:r>
              <a:rPr lang="es-PE" sz="4400" dirty="0"/>
              <a:t>, incluidas las fuentes renovables, la eficiencia energética y las tecnologías avanzadas y menos contaminantes de combustibles fósiles, y promover la inversión en infraestructura energética y tecnologías limpias</a:t>
            </a:r>
          </a:p>
          <a:p>
            <a:r>
              <a:rPr lang="es-PE" sz="4400" dirty="0"/>
              <a:t>7.b  De aquí a 2030, ampliar la </a:t>
            </a:r>
            <a:r>
              <a:rPr lang="es-PE" sz="4400" b="1" dirty="0">
                <a:solidFill>
                  <a:srgbClr val="FF0000"/>
                </a:solidFill>
              </a:rPr>
              <a:t>infraestructura</a:t>
            </a:r>
            <a:r>
              <a:rPr lang="es-PE" sz="4400" dirty="0"/>
              <a:t> y mejorar la tecnología para prestar servicios energéticos modernos y sostenibles para todos en los países en desarrollo, en particular los países menos adelantados, los pequeños Estados insulares en desarrollo y los países en desarrollo sin litoral, en consonancia con sus respectivos programas de apoyo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94143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Algunos </a:t>
            </a:r>
            <a:r>
              <a:rPr lang="es-ES" dirty="0" smtClean="0"/>
              <a:t>datos</a:t>
            </a:r>
            <a:br>
              <a:rPr lang="es-ES" dirty="0" smtClean="0"/>
            </a:br>
            <a:r>
              <a:rPr lang="es-ES" dirty="0" smtClean="0"/>
              <a:t>Vinculo entre energía y Desarrollo</a:t>
            </a:r>
            <a:endParaRPr lang="es-PE" dirty="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3" y="1484313"/>
            <a:ext cx="83534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17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PE" dirty="0" smtClean="0"/>
              <a:t>Unas </a:t>
            </a:r>
            <a:r>
              <a:rPr lang="es-PE" b="1" dirty="0" smtClean="0"/>
              <a:t>1000 </a:t>
            </a:r>
            <a:r>
              <a:rPr lang="es-PE" b="1" dirty="0"/>
              <a:t>millones </a:t>
            </a:r>
            <a:r>
              <a:rPr lang="es-PE" dirty="0"/>
              <a:t>de personas </a:t>
            </a:r>
            <a:r>
              <a:rPr lang="es-PE" dirty="0" smtClean="0"/>
              <a:t>viven </a:t>
            </a:r>
            <a:r>
              <a:rPr lang="es-PE" dirty="0"/>
              <a:t>sin electricidad. Se trata de personas que en su mayoría habitan zonas rurales, más de la mitad en África Subsahariana</a:t>
            </a:r>
            <a:r>
              <a:rPr lang="es-PE" dirty="0" smtClean="0"/>
              <a:t>.</a:t>
            </a:r>
          </a:p>
          <a:p>
            <a:r>
              <a:rPr lang="es-PE" dirty="0"/>
              <a:t>Más de </a:t>
            </a:r>
            <a:r>
              <a:rPr lang="es-PE" b="1" dirty="0"/>
              <a:t>3000 millones</a:t>
            </a:r>
            <a:r>
              <a:rPr lang="es-PE" dirty="0"/>
              <a:t> de personas</a:t>
            </a:r>
            <a:r>
              <a:rPr lang="es-PE" dirty="0" smtClean="0"/>
              <a:t>, </a:t>
            </a:r>
            <a:r>
              <a:rPr lang="es-PE" dirty="0"/>
              <a:t>cocinan con combustibles muy contaminantes y tecnologías poco </a:t>
            </a:r>
            <a:r>
              <a:rPr lang="es-PE" dirty="0" smtClean="0"/>
              <a:t>eficientes, la </a:t>
            </a:r>
            <a:r>
              <a:rPr lang="es-PE" dirty="0"/>
              <a:t>mayoría de Asia y África </a:t>
            </a:r>
            <a:r>
              <a:rPr lang="es-PE" dirty="0" smtClean="0"/>
              <a:t>Subsahariana</a:t>
            </a:r>
          </a:p>
          <a:p>
            <a:r>
              <a:rPr lang="es-PE" dirty="0"/>
              <a:t>La proporción de la energía renovable respecto al consumo final </a:t>
            </a:r>
            <a:r>
              <a:rPr lang="es-PE" dirty="0" smtClean="0"/>
              <a:t>es de menos del </a:t>
            </a:r>
            <a:r>
              <a:rPr lang="es-PE" b="1" dirty="0" smtClean="0"/>
              <a:t>20%</a:t>
            </a:r>
          </a:p>
          <a:p>
            <a:r>
              <a:rPr lang="es-PE" dirty="0" smtClean="0"/>
              <a:t>La mayoría de los países están reduciendo su </a:t>
            </a:r>
            <a:r>
              <a:rPr lang="es-PE" b="1" dirty="0" smtClean="0"/>
              <a:t>intensidad energética en relación al PIB </a:t>
            </a:r>
            <a:r>
              <a:rPr lang="es-PE" dirty="0" smtClean="0"/>
              <a:t>pero no necesariamente en términos absolutos.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2710243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s-ES" dirty="0" smtClean="0"/>
              <a:t>Energía para cocinar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6356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71438" y="188913"/>
            <a:ext cx="8964612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S" b="1"/>
              <a:t>Energía para cocinar y calentar</a:t>
            </a:r>
          </a:p>
        </p:txBody>
      </p:sp>
      <p:pic>
        <p:nvPicPr>
          <p:cNvPr id="1822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58018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8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71438" y="188913"/>
            <a:ext cx="8964612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S" b="1"/>
              <a:t>Muertes anuales por humo en el hogar</a:t>
            </a:r>
          </a:p>
        </p:txBody>
      </p:sp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8461375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611188" y="5805488"/>
            <a:ext cx="8353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sz="1200"/>
              <a:t>Fuentes: Mathers and Loncar 2006, WHO 2008, Smith et al. 2004, WHO 2004 y AIE 2010</a:t>
            </a:r>
          </a:p>
        </p:txBody>
      </p:sp>
    </p:spTree>
    <p:extLst>
      <p:ext uri="{BB962C8B-B14F-4D97-AF65-F5344CB8AC3E}">
        <p14:creationId xmlns:p14="http://schemas.microsoft.com/office/powerpoint/2010/main" val="339892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71438" y="188913"/>
            <a:ext cx="8964612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S" b="1"/>
              <a:t>Impacto en la salud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206375" y="908050"/>
            <a:ext cx="4537075" cy="527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2682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s-ES" sz="2000"/>
              <a:t> Según la OMS se producen 1,5 millones de muertes anuales prematuras por mala calidad del aire interior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s-ES" sz="2000"/>
              <a:t> 85% por uso directo de la biomasa (1,3 millones)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s-ES" sz="2000"/>
              <a:t> Dependiente de la fuente, ventilación y horas de estancia 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s-ES" sz="2000"/>
              <a:t> 4000 muertes diarias (más de la mitad niños menores de 5 años)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s-ES" sz="2000"/>
              <a:t> Mucho mayor efecto en África Sub-sahariana y Asia del Este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s-ES" sz="2000"/>
              <a:t>  Suponen 36% de las causas de infección de las vías respiratorias bajas y el 22% de los males respiratorios crónicos</a:t>
            </a:r>
          </a:p>
        </p:txBody>
      </p:sp>
      <p:pic>
        <p:nvPicPr>
          <p:cNvPr id="2099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765175"/>
            <a:ext cx="43053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91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Instituo de la Ingeniería de España. 15 de noviembre de 2015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2B538-17A9-4B5C-B557-0E6543577ACD}" type="slidenum">
              <a:rPr lang="es-ES"/>
              <a:pPr/>
              <a:t>38</a:t>
            </a:fld>
            <a:endParaRPr lang="es-ES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949950"/>
            <a:ext cx="244792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71438" y="188913"/>
            <a:ext cx="8964612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S" b="1"/>
              <a:t>Deforestación y contaminación atmosférica</a:t>
            </a:r>
          </a:p>
        </p:txBody>
      </p:sp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4"/>
          <a:stretch>
            <a:fillRect/>
          </a:stretch>
        </p:blipFill>
        <p:spPr bwMode="auto">
          <a:xfrm>
            <a:off x="549275" y="846138"/>
            <a:ext cx="7878763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7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71438" y="188913"/>
            <a:ext cx="8964612" cy="503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s-ES" b="1"/>
              <a:t>Impactos sociales</a:t>
            </a: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689100"/>
            <a:ext cx="244316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878" name="Picture 6" descr="firewo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700213"/>
            <a:ext cx="2655887" cy="41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6734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80" name="Rectangle 8"/>
          <p:cNvSpPr>
            <a:spLocks noChangeArrowheads="1"/>
          </p:cNvSpPr>
          <p:nvPr/>
        </p:nvSpPr>
        <p:spPr bwMode="auto">
          <a:xfrm>
            <a:off x="420688" y="1008063"/>
            <a:ext cx="760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/>
              <a:t>Carga media en África = 20 kg; distancia media = 3 km</a:t>
            </a:r>
          </a:p>
        </p:txBody>
      </p:sp>
    </p:spTree>
    <p:extLst>
      <p:ext uri="{BB962C8B-B14F-4D97-AF65-F5344CB8AC3E}">
        <p14:creationId xmlns:p14="http://schemas.microsoft.com/office/powerpoint/2010/main" val="19578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Algunas consideraciones previas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Limites planetarios</a:t>
            </a:r>
          </a:p>
          <a:p>
            <a:r>
              <a:rPr lang="es-ES" dirty="0"/>
              <a:t>Las tendencias </a:t>
            </a:r>
            <a:r>
              <a:rPr lang="es-ES" dirty="0" smtClean="0"/>
              <a:t>demográficas</a:t>
            </a:r>
          </a:p>
          <a:p>
            <a:r>
              <a:rPr lang="es-ES" dirty="0" smtClean="0"/>
              <a:t>El </a:t>
            </a:r>
            <a:r>
              <a:rPr lang="es-ES" dirty="0"/>
              <a:t>impacto humano sobre </a:t>
            </a:r>
            <a:r>
              <a:rPr lang="es-ES" dirty="0" smtClean="0"/>
              <a:t>el medio ambiente</a:t>
            </a:r>
          </a:p>
          <a:p>
            <a:r>
              <a:rPr lang="es-ES" dirty="0" smtClean="0"/>
              <a:t>La eficiencia tecnológica</a:t>
            </a:r>
          </a:p>
          <a:p>
            <a:r>
              <a:rPr lang="es-ES" dirty="0"/>
              <a:t>El desacople entre las principales variables de </a:t>
            </a:r>
            <a:r>
              <a:rPr lang="es-ES" dirty="0" smtClean="0"/>
              <a:t>desarrollo</a:t>
            </a:r>
            <a:endParaRPr lang="es-ES" dirty="0" smtClean="0"/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28006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ext Box 3"/>
          <p:cNvSpPr txBox="1">
            <a:spLocks noChangeArrowheads="1"/>
          </p:cNvSpPr>
          <p:nvPr/>
        </p:nvSpPr>
        <p:spPr bwMode="auto">
          <a:xfrm>
            <a:off x="431800" y="219075"/>
            <a:ext cx="78152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60000"/>
              </a:lnSpc>
            </a:pPr>
            <a:r>
              <a:rPr lang="es-ES" b="1">
                <a:solidFill>
                  <a:srgbClr val="F99F00"/>
                </a:solidFill>
              </a:rPr>
              <a:t>Cocinas mejoradas</a:t>
            </a:r>
            <a:endParaRPr lang="es-ES" sz="2800" b="1">
              <a:solidFill>
                <a:srgbClr val="F99F00"/>
              </a:solidFill>
            </a:endParaRP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067050"/>
            <a:ext cx="4321175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6" name="Picture 4" descr="Fig_-8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635250"/>
            <a:ext cx="4160837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454025" y="473075"/>
            <a:ext cx="8132763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es-ES" sz="2000"/>
              <a:t> </a:t>
            </a:r>
            <a:r>
              <a:rPr lang="es-ES" sz="2000" u="sng"/>
              <a:t>Cambio de la fuente de contaminación:</a:t>
            </a:r>
          </a:p>
          <a:p>
            <a:pPr lvl="1" algn="just">
              <a:spcBef>
                <a:spcPct val="10000"/>
              </a:spcBef>
              <a:buFontTx/>
              <a:buChar char="•"/>
            </a:pPr>
            <a:r>
              <a:rPr lang="es-ES" sz="2000"/>
              <a:t> Mejores dispositivos para cocinar</a:t>
            </a:r>
          </a:p>
          <a:p>
            <a:pPr lvl="1" algn="just">
              <a:spcBef>
                <a:spcPct val="10000"/>
              </a:spcBef>
              <a:buFontTx/>
              <a:buChar char="•"/>
            </a:pPr>
            <a:r>
              <a:rPr lang="es-ES" sz="2000"/>
              <a:t> Otras combinaciones de combustibles y ollas</a:t>
            </a:r>
          </a:p>
          <a:p>
            <a:pPr lvl="1" algn="just">
              <a:spcBef>
                <a:spcPct val="10000"/>
              </a:spcBef>
              <a:buFontTx/>
              <a:buChar char="•"/>
            </a:pPr>
            <a:r>
              <a:rPr lang="es-ES" sz="2000"/>
              <a:t> Reducción de la necesidad de fuego:</a:t>
            </a:r>
          </a:p>
          <a:p>
            <a:pPr lvl="2" algn="just">
              <a:spcBef>
                <a:spcPct val="10000"/>
              </a:spcBef>
              <a:buFontTx/>
              <a:buChar char="•"/>
            </a:pPr>
            <a:r>
              <a:rPr lang="es-ES" sz="2000"/>
              <a:t> Olla que retiene el calor o a presión</a:t>
            </a:r>
          </a:p>
          <a:p>
            <a:pPr lvl="1" algn="just">
              <a:spcBef>
                <a:spcPct val="10000"/>
              </a:spcBef>
              <a:buFontTx/>
              <a:buChar char="•"/>
            </a:pPr>
            <a:r>
              <a:rPr lang="es-ES" sz="2000"/>
              <a:t> Calefacción solar del agua</a:t>
            </a:r>
          </a:p>
        </p:txBody>
      </p:sp>
    </p:spTree>
    <p:extLst>
      <p:ext uri="{BB962C8B-B14F-4D97-AF65-F5344CB8AC3E}">
        <p14:creationId xmlns:p14="http://schemas.microsoft.com/office/powerpoint/2010/main" val="31661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Global Alliance for </a:t>
            </a:r>
            <a:r>
              <a:rPr lang="es-ES" dirty="0" err="1" smtClean="0"/>
              <a:t>Clean</a:t>
            </a:r>
            <a:r>
              <a:rPr lang="es-ES" dirty="0" smtClean="0"/>
              <a:t> </a:t>
            </a:r>
            <a:r>
              <a:rPr lang="es-ES" dirty="0" err="1" smtClean="0"/>
              <a:t>Cookstoves</a:t>
            </a:r>
            <a:endParaRPr lang="es-PE" dirty="0"/>
          </a:p>
        </p:txBody>
      </p:sp>
      <p:sp>
        <p:nvSpPr>
          <p:cNvPr id="5" name="AutoShape 4" descr="http://cleancookstoves.org/images/logo-ai4.sv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  <a:p>
            <a:pPr marL="0" indent="0">
              <a:buNone/>
            </a:pPr>
            <a:r>
              <a:rPr lang="es-PE" dirty="0" smtClean="0"/>
              <a:t>http</a:t>
            </a:r>
            <a:r>
              <a:rPr lang="es-PE" dirty="0"/>
              <a:t>://cleancookstoves.org/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2562225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521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/>
          <a:lstStyle/>
          <a:p>
            <a:r>
              <a:rPr lang="es-ES" dirty="0" smtClean="0"/>
              <a:t>Acceso a la electricidad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44861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9326E-3A52-4772-8150-441C745B79FE}" type="slidenum">
              <a:rPr lang="es-ES"/>
              <a:pPr/>
              <a:t>43</a:t>
            </a:fld>
            <a:endParaRPr lang="es-ES"/>
          </a:p>
        </p:txBody>
      </p:sp>
      <p:sp>
        <p:nvSpPr>
          <p:cNvPr id="114690" name="12 Título"/>
          <p:cNvSpPr>
            <a:spLocks noGrp="1"/>
          </p:cNvSpPr>
          <p:nvPr>
            <p:ph type="title" idx="4294967295"/>
          </p:nvPr>
        </p:nvSpPr>
        <p:spPr>
          <a:xfrm>
            <a:off x="66675" y="49213"/>
            <a:ext cx="9077325" cy="685800"/>
          </a:xfrm>
        </p:spPr>
        <p:txBody>
          <a:bodyPr anchor="t"/>
          <a:lstStyle/>
          <a:p>
            <a:r>
              <a:rPr lang="es-ES" sz="3600">
                <a:solidFill>
                  <a:schemeClr val="tx1"/>
                </a:solidFill>
              </a:rPr>
              <a:t>Desigualdad en el consumo de electricidad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981075"/>
            <a:ext cx="7497762" cy="469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2" name="9 Rectángulo"/>
          <p:cNvSpPr>
            <a:spLocks noChangeArrowheads="1"/>
          </p:cNvSpPr>
          <p:nvPr/>
        </p:nvSpPr>
        <p:spPr bwMode="auto">
          <a:xfrm>
            <a:off x="2916238" y="5734050"/>
            <a:ext cx="2955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" sz="1000" b="1">
                <a:cs typeface="Arial" pitchFamily="34" charset="0"/>
              </a:rPr>
              <a:t>Fuente: </a:t>
            </a:r>
            <a:r>
              <a:rPr lang="es-ES_tradnl" sz="1000" b="1">
                <a:cs typeface="Arial" pitchFamily="34" charset="0"/>
              </a:rPr>
              <a:t>El Atlas del Monde Diplomatique 2010</a:t>
            </a:r>
            <a:endParaRPr lang="es-ES" sz="1000" b="1">
              <a:cs typeface="Arial" pitchFamily="34" charset="0"/>
            </a:endParaRP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506413" y="6140450"/>
            <a:ext cx="8169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/>
              <a:t>Consumo mínimo recomendado (PNUD): 182kWh/pers-día</a:t>
            </a:r>
          </a:p>
        </p:txBody>
      </p:sp>
    </p:spTree>
    <p:extLst>
      <p:ext uri="{BB962C8B-B14F-4D97-AF65-F5344CB8AC3E}">
        <p14:creationId xmlns:p14="http://schemas.microsoft.com/office/powerpoint/2010/main" val="11687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20713"/>
            <a:ext cx="8572500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Resultado de imagen de lavad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Resultado de imagen de lavador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1601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¡No olvidar! </a:t>
            </a:r>
            <a:br>
              <a:rPr lang="es-ES" dirty="0" smtClean="0"/>
            </a:br>
            <a:r>
              <a:rPr lang="es-ES" dirty="0" smtClean="0"/>
              <a:t>Lo que más ha liberado a la mujer de las tareas domésticas es la lavadora</a:t>
            </a:r>
            <a:endParaRPr lang="es-PE" dirty="0"/>
          </a:p>
        </p:txBody>
      </p:sp>
      <p:pic>
        <p:nvPicPr>
          <p:cNvPr id="4" name="Picture 6" descr="Resultado de imagen de lavador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7127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Energía sostenible para todos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r>
              <a:rPr lang="es-PE" dirty="0" smtClean="0"/>
              <a:t>http</a:t>
            </a:r>
            <a:r>
              <a:rPr lang="es-PE" dirty="0"/>
              <a:t>://www.se4all.org/</a:t>
            </a:r>
          </a:p>
        </p:txBody>
      </p:sp>
      <p:pic>
        <p:nvPicPr>
          <p:cNvPr id="23556" name="Picture 4" descr="http://www.se4all.org/sites/all/themes/bootstrap/front-override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84" y="1556792"/>
            <a:ext cx="7620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52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Una respuesta a la medida del reto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Hay un movimiento ya en marcha</a:t>
            </a:r>
          </a:p>
          <a:p>
            <a:r>
              <a:rPr lang="es-ES" dirty="0" smtClean="0"/>
              <a:t>Cada día surgen nuevas de iniciativas en marcha en la buena dirección</a:t>
            </a:r>
          </a:p>
          <a:p>
            <a:r>
              <a:rPr lang="es-ES" dirty="0" smtClean="0"/>
              <a:t>La sociedad se está organizando:</a:t>
            </a:r>
          </a:p>
          <a:p>
            <a:pPr lvl="1"/>
            <a:r>
              <a:rPr lang="es-ES" dirty="0" smtClean="0"/>
              <a:t>Los grupos de ciudadanos</a:t>
            </a:r>
          </a:p>
          <a:p>
            <a:pPr lvl="1"/>
            <a:r>
              <a:rPr lang="es-ES" dirty="0" smtClean="0"/>
              <a:t>Las ONG</a:t>
            </a:r>
          </a:p>
          <a:p>
            <a:pPr lvl="1"/>
            <a:r>
              <a:rPr lang="es-ES" dirty="0" smtClean="0"/>
              <a:t>Las ciudades y las regiones</a:t>
            </a:r>
          </a:p>
          <a:p>
            <a:pPr lvl="1"/>
            <a:r>
              <a:rPr lang="es-ES" dirty="0" smtClean="0"/>
              <a:t>Los países punteros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898483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Limites planetarios (</a:t>
            </a:r>
            <a:r>
              <a:rPr lang="es-ES" dirty="0" err="1" smtClean="0"/>
              <a:t>Rockstrom</a:t>
            </a:r>
            <a:r>
              <a:rPr lang="es-ES" dirty="0" smtClean="0"/>
              <a:t>)</a:t>
            </a:r>
            <a:endParaRPr lang="es-PE" dirty="0"/>
          </a:p>
        </p:txBody>
      </p:sp>
      <p:sp>
        <p:nvSpPr>
          <p:cNvPr id="4" name="AutoShape 4" descr="Resultado de imagen de limites planetarios rockstrom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032" name="Picture 8" descr="Resultado de imagen de limites planetarios rockstrom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5976664" cy="491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0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Desarrollo humano e impacto ambiental</a:t>
            </a:r>
            <a:endParaRPr lang="es-PE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505" y="1484784"/>
            <a:ext cx="5638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821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820472" cy="114300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El impacto humano sobre el medio ambiente</a:t>
            </a:r>
            <a:endParaRPr lang="es-PE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PE" dirty="0"/>
              <a:t>E</a:t>
            </a:r>
            <a:r>
              <a:rPr lang="es-PE" dirty="0" smtClean="0"/>
              <a:t>s </a:t>
            </a:r>
            <a:r>
              <a:rPr lang="es-PE" dirty="0"/>
              <a:t>una función del producto de la cantidad de población, el consumo de ésta (o de su afluencia) y la tecnología empleada. ​</a:t>
            </a:r>
          </a:p>
          <a:p>
            <a:pPr marL="0" indent="0" algn="ctr">
              <a:buNone/>
            </a:pPr>
            <a:endParaRPr lang="es-PE" b="1" dirty="0" smtClean="0"/>
          </a:p>
          <a:p>
            <a:pPr marL="0" indent="0" algn="ctr">
              <a:buNone/>
            </a:pPr>
            <a:r>
              <a:rPr lang="es-PE" b="1" dirty="0" smtClean="0"/>
              <a:t>I </a:t>
            </a:r>
            <a:r>
              <a:rPr lang="es-PE" b="1" dirty="0"/>
              <a:t>= P × A × </a:t>
            </a:r>
            <a:r>
              <a:rPr lang="es-PE" b="1" dirty="0" smtClean="0"/>
              <a:t>T</a:t>
            </a:r>
          </a:p>
          <a:p>
            <a:pPr marL="0" indent="0" algn="ctr">
              <a:buNone/>
            </a:pPr>
            <a:endParaRPr lang="es-PE" dirty="0"/>
          </a:p>
          <a:p>
            <a:pPr marL="0" indent="0">
              <a:buNone/>
            </a:pPr>
            <a:r>
              <a:rPr lang="es-PE" sz="2800" dirty="0"/>
              <a:t>I = impacto ambiental </a:t>
            </a:r>
            <a:r>
              <a:rPr lang="es-PE" sz="2800" i="1" dirty="0" smtClean="0"/>
              <a:t>(Emisiones/consumo,)</a:t>
            </a:r>
            <a:endParaRPr lang="es-PE" sz="2800" dirty="0"/>
          </a:p>
          <a:p>
            <a:pPr marL="0" indent="0">
              <a:buNone/>
            </a:pPr>
            <a:r>
              <a:rPr lang="es-PE" sz="2800" dirty="0"/>
              <a:t>P = población </a:t>
            </a:r>
            <a:r>
              <a:rPr lang="es-PE" sz="2800" i="1" dirty="0"/>
              <a:t>(número de habitantes)</a:t>
            </a:r>
            <a:endParaRPr lang="es-PE" sz="2800" dirty="0"/>
          </a:p>
          <a:p>
            <a:pPr marL="0" indent="0">
              <a:buNone/>
            </a:pPr>
            <a:r>
              <a:rPr lang="es-PE" sz="2800" dirty="0"/>
              <a:t>A = afluencia, consumo </a:t>
            </a:r>
            <a:r>
              <a:rPr lang="es-PE" sz="2800" i="1" dirty="0"/>
              <a:t>(recursos/persona)</a:t>
            </a:r>
            <a:endParaRPr lang="es-PE" sz="2800" dirty="0"/>
          </a:p>
          <a:p>
            <a:pPr marL="0" indent="0">
              <a:buNone/>
            </a:pPr>
            <a:r>
              <a:rPr lang="es-PE" sz="2800" dirty="0">
                <a:solidFill>
                  <a:srgbClr val="FF0000"/>
                </a:solidFill>
              </a:rPr>
              <a:t>T = tecnología </a:t>
            </a:r>
            <a:r>
              <a:rPr lang="es-PE" sz="2800" i="1" dirty="0">
                <a:solidFill>
                  <a:srgbClr val="FF0000"/>
                </a:solidFill>
              </a:rPr>
              <a:t>(emisiones/consumo</a:t>
            </a:r>
            <a:r>
              <a:rPr lang="es-PE" sz="2800" i="1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293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Tasa de crecimiento de la población mundial (Banco Mundial)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t="28386" r="37483" b="6250"/>
          <a:stretch/>
        </p:blipFill>
        <p:spPr bwMode="auto">
          <a:xfrm>
            <a:off x="683568" y="1412776"/>
            <a:ext cx="760095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60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Tendencias demográficas en el 2050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Población actual de 7.500 millones</a:t>
            </a:r>
          </a:p>
          <a:p>
            <a:r>
              <a:rPr lang="es-ES" dirty="0" smtClean="0"/>
              <a:t>En 2050: 9.500 millones</a:t>
            </a:r>
          </a:p>
          <a:p>
            <a:r>
              <a:rPr lang="es-ES" dirty="0"/>
              <a:t>5.000 millones en Asia y 2.000 en África</a:t>
            </a:r>
            <a:endParaRPr lang="es-PE" dirty="0"/>
          </a:p>
          <a:p>
            <a:r>
              <a:rPr lang="es-ES" dirty="0" smtClean="0"/>
              <a:t>Urbana</a:t>
            </a:r>
          </a:p>
          <a:p>
            <a:r>
              <a:rPr lang="es-ES" dirty="0" smtClean="0"/>
              <a:t>Adulta </a:t>
            </a:r>
            <a:r>
              <a:rPr lang="es-ES" dirty="0"/>
              <a:t> y educada</a:t>
            </a:r>
          </a:p>
          <a:p>
            <a:r>
              <a:rPr lang="es-ES" dirty="0" smtClean="0"/>
              <a:t>Clase </a:t>
            </a:r>
            <a:r>
              <a:rPr lang="es-ES" dirty="0"/>
              <a:t>media </a:t>
            </a:r>
            <a:r>
              <a:rPr lang="es-ES" dirty="0" smtClean="0"/>
              <a:t>con 3.000 </a:t>
            </a:r>
            <a:r>
              <a:rPr lang="es-ES" dirty="0"/>
              <a:t>millones de </a:t>
            </a:r>
            <a:r>
              <a:rPr lang="es-ES" dirty="0" smtClean="0"/>
              <a:t>consumidores</a:t>
            </a:r>
          </a:p>
        </p:txBody>
      </p:sp>
    </p:spTree>
    <p:extLst>
      <p:ext uri="{BB962C8B-B14F-4D97-AF65-F5344CB8AC3E}">
        <p14:creationId xmlns:p14="http://schemas.microsoft.com/office/powerpoint/2010/main" val="232066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1322</Words>
  <Application>Microsoft Office PowerPoint</Application>
  <PresentationFormat>Presentación en pantalla (4:3)</PresentationFormat>
  <Paragraphs>535</Paragraphs>
  <Slides>47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Tema de Office</vt:lpstr>
      <vt:lpstr>Presentación de PowerPoint</vt:lpstr>
      <vt:lpstr>Presentación de PowerPoint</vt:lpstr>
      <vt:lpstr>La ambición de los ODS</vt:lpstr>
      <vt:lpstr>Algunas consideraciones previas</vt:lpstr>
      <vt:lpstr>Limites planetarios (Rockstrom)</vt:lpstr>
      <vt:lpstr>Desarrollo humano e impacto ambiental</vt:lpstr>
      <vt:lpstr>El impacto humano sobre el medio ambiente</vt:lpstr>
      <vt:lpstr>Tasa de crecimiento de la población mundial (Banco Mundial)</vt:lpstr>
      <vt:lpstr>Tendencias demográficas en el 2050</vt:lpstr>
      <vt:lpstr>Tasa de crecimiento del PIB mundial (Banco Mundial)</vt:lpstr>
      <vt:lpstr>Eficiencia Tecnológica</vt:lpstr>
      <vt:lpstr>«El desacople»</vt:lpstr>
      <vt:lpstr>Entendiendo el cambio climático Efectos meteorológicos</vt:lpstr>
      <vt:lpstr>Entendiendo el cambio climático Efectos sobre el medio natural</vt:lpstr>
      <vt:lpstr>Entendiendo el cambio climático Efectos en las personas</vt:lpstr>
      <vt:lpstr>Carbon Budget</vt:lpstr>
      <vt:lpstr>La transición energética</vt:lpstr>
      <vt:lpstr>Responsabilidades comunes pero diferenciadas</vt:lpstr>
      <vt:lpstr>Red de grandes ciudades contra el cambio climático</vt:lpstr>
      <vt:lpstr>Objetivo 6  </vt:lpstr>
      <vt:lpstr>Metas de acceso (2/8)</vt:lpstr>
      <vt:lpstr>Metas de gestión (4/8)</vt:lpstr>
      <vt:lpstr>Metas de actores</vt:lpstr>
      <vt:lpstr>Presentación de PowerPoint</vt:lpstr>
      <vt:lpstr>Presentación de PowerPoint</vt:lpstr>
      <vt:lpstr>Algunos datos globales</vt:lpstr>
      <vt:lpstr>Los derechos humanos al agua y  al saneamiento</vt:lpstr>
      <vt:lpstr>II. Enfoque Basado en Derechos Humanos - Principios</vt:lpstr>
      <vt:lpstr>Presentación de PowerPoint</vt:lpstr>
      <vt:lpstr>Objetivo 7   </vt:lpstr>
      <vt:lpstr>Presentación de PowerPoint</vt:lpstr>
      <vt:lpstr>Algunos datos Vinculo entre energía y Desarrollo</vt:lpstr>
      <vt:lpstr>Presentación de PowerPoint</vt:lpstr>
      <vt:lpstr>Energía para cocinar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Global Alliance for Clean Cookstoves</vt:lpstr>
      <vt:lpstr>Acceso a la electricidad</vt:lpstr>
      <vt:lpstr>Desigualdad en el consumo de electricidad</vt:lpstr>
      <vt:lpstr>Presentación de PowerPoint</vt:lpstr>
      <vt:lpstr>¡No olvidar!  Lo que más ha liberado a la mujer de las tareas domésticas es la lavadora</vt:lpstr>
      <vt:lpstr>Energía sostenible para todos</vt:lpstr>
      <vt:lpstr>Una respuesta a la medida del reto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Famebal</dc:creator>
  <cp:lastModifiedBy>Eduardo Sánchez</cp:lastModifiedBy>
  <cp:revision>142</cp:revision>
  <dcterms:created xsi:type="dcterms:W3CDTF">2017-11-05T08:37:15Z</dcterms:created>
  <dcterms:modified xsi:type="dcterms:W3CDTF">2018-01-16T09:37:39Z</dcterms:modified>
</cp:coreProperties>
</file>