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3" r:id="rId4"/>
    <p:sldId id="261" r:id="rId5"/>
    <p:sldId id="290" r:id="rId6"/>
    <p:sldId id="289" r:id="rId7"/>
    <p:sldId id="292" r:id="rId8"/>
    <p:sldId id="262" r:id="rId9"/>
    <p:sldId id="263" r:id="rId10"/>
    <p:sldId id="264" r:id="rId11"/>
    <p:sldId id="265" r:id="rId12"/>
    <p:sldId id="267" r:id="rId13"/>
    <p:sldId id="268" r:id="rId14"/>
    <p:sldId id="294" r:id="rId15"/>
    <p:sldId id="269" r:id="rId16"/>
    <p:sldId id="295" r:id="rId17"/>
    <p:sldId id="296" r:id="rId18"/>
    <p:sldId id="282" r:id="rId19"/>
    <p:sldId id="283" r:id="rId20"/>
    <p:sldId id="284" r:id="rId21"/>
    <p:sldId id="286" r:id="rId22"/>
    <p:sldId id="287" r:id="rId23"/>
    <p:sldId id="288" r:id="rId24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8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3" d="100"/>
          <a:sy n="83" d="100"/>
        </p:scale>
        <p:origin x="154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008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72155" y="870203"/>
            <a:ext cx="3599688" cy="77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41675" y="1879168"/>
            <a:ext cx="366064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06115" y="4520565"/>
            <a:ext cx="3731768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595" y="136905"/>
            <a:ext cx="64281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546" y="1183589"/>
            <a:ext cx="8426907" cy="146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ongawa.org/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hyperlink" Target="mailto:jose.gomez@ongawa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470"/>
            <a:ext cx="9144000" cy="6857997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90600" y="1371600"/>
            <a:ext cx="6948170" cy="554990"/>
          </a:xfrm>
          <a:custGeom>
            <a:avLst/>
            <a:gdLst/>
            <a:ahLst/>
            <a:cxnLst/>
            <a:rect l="l" t="t" r="r" b="b"/>
            <a:pathLst>
              <a:path w="6948170" h="554990">
                <a:moveTo>
                  <a:pt x="0" y="554736"/>
                </a:moveTo>
                <a:lnTo>
                  <a:pt x="6947915" y="554736"/>
                </a:lnTo>
                <a:lnTo>
                  <a:pt x="6947915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solidFill>
            <a:srgbClr val="008B94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7712" y="1412160"/>
            <a:ext cx="35286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desde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la sociedad</a:t>
            </a:r>
            <a:r>
              <a:rPr sz="3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civil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5443524"/>
            <a:ext cx="277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Madrid |</a:t>
            </a:r>
            <a:r>
              <a:rPr sz="2400" b="1" spc="-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lang="es-ES" sz="2400" b="1" spc="-5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2400" b="1" spc="-5" dirty="0" smtClean="0">
                <a:solidFill>
                  <a:srgbClr val="585858"/>
                </a:solidFill>
                <a:latin typeface="Calibri"/>
                <a:cs typeface="Calibri"/>
              </a:rPr>
              <a:t>_0</a:t>
            </a:r>
            <a:r>
              <a:rPr lang="es-ES" sz="2400" b="1" spc="-5" dirty="0" smtClean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2400" b="1" spc="-5" dirty="0" smtClean="0">
                <a:solidFill>
                  <a:srgbClr val="585858"/>
                </a:solidFill>
                <a:latin typeface="Calibri"/>
                <a:cs typeface="Calibri"/>
              </a:rPr>
              <a:t>_2019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6595" y="136905"/>
            <a:ext cx="642810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15" dirty="0" smtClean="0"/>
              <a:t>AGENDA 2030 </a:t>
            </a:r>
            <a:r>
              <a:rPr spc="-5" dirty="0" smtClean="0"/>
              <a:t>Y</a:t>
            </a:r>
            <a:r>
              <a:rPr spc="-35" dirty="0" smtClean="0"/>
              <a:t> </a:t>
            </a:r>
            <a:r>
              <a:rPr lang="es-ES" spc="-35" dirty="0" smtClean="0"/>
              <a:t/>
            </a:r>
            <a:br>
              <a:rPr lang="es-ES" spc="-35" dirty="0" smtClean="0"/>
            </a:br>
            <a:r>
              <a:rPr spc="-30" dirty="0" smtClean="0"/>
              <a:t>DESARROLLO</a:t>
            </a:r>
            <a:r>
              <a:rPr lang="es-ES" spc="-30" dirty="0" smtClean="0"/>
              <a:t> SOSTENIBLE</a:t>
            </a:r>
            <a:endParaRPr spc="-3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83" y="5925794"/>
            <a:ext cx="2591818" cy="8398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6030993"/>
            <a:ext cx="2819400" cy="607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5048"/>
            <a:ext cx="4429125" cy="584200"/>
          </a:xfrm>
          <a:custGeom>
            <a:avLst/>
            <a:gdLst/>
            <a:ahLst/>
            <a:cxnLst/>
            <a:rect l="l" t="t" r="r" b="b"/>
            <a:pathLst>
              <a:path w="4429125" h="584200">
                <a:moveTo>
                  <a:pt x="0" y="583691"/>
                </a:moveTo>
                <a:lnTo>
                  <a:pt x="4428744" y="583691"/>
                </a:lnTo>
                <a:lnTo>
                  <a:pt x="4428744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336" y="772159"/>
            <a:ext cx="4070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</a:rPr>
              <a:t>Sostenibilidad</a:t>
            </a:r>
            <a:r>
              <a:rPr sz="3200" spc="-7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ecológica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260604"/>
            <a:ext cx="7848600" cy="605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40552"/>
            <a:ext cx="8425180" cy="585470"/>
          </a:xfrm>
          <a:custGeom>
            <a:avLst/>
            <a:gdLst/>
            <a:ahLst/>
            <a:cxnLst/>
            <a:rect l="l" t="t" r="r" b="b"/>
            <a:pathLst>
              <a:path w="8425180" h="585470">
                <a:moveTo>
                  <a:pt x="0" y="585216"/>
                </a:moveTo>
                <a:lnTo>
                  <a:pt x="8424672" y="585216"/>
                </a:lnTo>
                <a:lnTo>
                  <a:pt x="8424672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546" y="5948883"/>
            <a:ext cx="5521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3200" b="1" dirty="0" smtClean="0">
                <a:solidFill>
                  <a:srgbClr val="FFFFFF"/>
                </a:solidFill>
                <a:latin typeface="Calibri"/>
                <a:cs typeface="Calibri"/>
              </a:rPr>
              <a:t>Desigualdad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495" y="548640"/>
            <a:ext cx="3961129" cy="3599815"/>
          </a:xfrm>
          <a:custGeom>
            <a:avLst/>
            <a:gdLst/>
            <a:ahLst/>
            <a:cxnLst/>
            <a:rect l="l" t="t" r="r" b="b"/>
            <a:pathLst>
              <a:path w="3961129" h="3599815">
                <a:moveTo>
                  <a:pt x="0" y="3599688"/>
                </a:moveTo>
                <a:lnTo>
                  <a:pt x="3960876" y="3599688"/>
                </a:lnTo>
                <a:lnTo>
                  <a:pt x="3960876" y="0"/>
                </a:lnTo>
                <a:lnTo>
                  <a:pt x="0" y="0"/>
                </a:lnTo>
                <a:lnTo>
                  <a:pt x="0" y="3599688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540" y="559054"/>
            <a:ext cx="339217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95"/>
              </a:spcBef>
            </a:pPr>
            <a:r>
              <a:rPr sz="2800" i="1" spc="-20" dirty="0">
                <a:solidFill>
                  <a:srgbClr val="FFFFFF"/>
                </a:solidFill>
                <a:latin typeface="Calibri"/>
                <a:cs typeface="Calibri"/>
              </a:rPr>
              <a:t>“Por </a:t>
            </a:r>
            <a:r>
              <a:rPr sz="2800" i="1" spc="-15" dirty="0">
                <a:solidFill>
                  <a:srgbClr val="FFFFFF"/>
                </a:solidFill>
                <a:latin typeface="Calibri"/>
                <a:cs typeface="Calibri"/>
              </a:rPr>
              <a:t>supuesto 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800" i="1" spc="-5" dirty="0">
                <a:solidFill>
                  <a:srgbClr val="FFFFFF"/>
                </a:solidFill>
                <a:latin typeface="Calibri"/>
                <a:cs typeface="Calibri"/>
              </a:rPr>
              <a:t>hay  una guerra de clases,  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pero </a:t>
            </a:r>
            <a:r>
              <a:rPr sz="2800" i="1" spc="-5" dirty="0">
                <a:solidFill>
                  <a:srgbClr val="FFFFFF"/>
                </a:solidFill>
                <a:latin typeface="Calibri"/>
                <a:cs typeface="Calibri"/>
              </a:rPr>
              <a:t>es la 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mía, </a:t>
            </a:r>
            <a:r>
              <a:rPr sz="2800" i="1" spc="-5" dirty="0">
                <a:solidFill>
                  <a:srgbClr val="FFFFFF"/>
                </a:solidFill>
                <a:latin typeface="Calibri"/>
                <a:cs typeface="Calibri"/>
              </a:rPr>
              <a:t>la de los  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ricos, </a:t>
            </a:r>
            <a:r>
              <a:rPr sz="2800" i="1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800" i="1" spc="-20" dirty="0">
                <a:solidFill>
                  <a:srgbClr val="FFFFFF"/>
                </a:solidFill>
                <a:latin typeface="Calibri"/>
                <a:cs typeface="Calibri"/>
              </a:rPr>
              <a:t>está  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haciendo </a:t>
            </a:r>
            <a:r>
              <a:rPr sz="2800" i="1" spc="-5" dirty="0">
                <a:solidFill>
                  <a:srgbClr val="FFFFFF"/>
                </a:solidFill>
                <a:latin typeface="Calibri"/>
                <a:cs typeface="Calibri"/>
              </a:rPr>
              <a:t>esa guerra, y  vamos</a:t>
            </a:r>
            <a:r>
              <a:rPr sz="28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spc="-30" dirty="0">
                <a:solidFill>
                  <a:srgbClr val="FFFFFF"/>
                </a:solidFill>
                <a:latin typeface="Calibri"/>
                <a:cs typeface="Calibri"/>
              </a:rPr>
              <a:t>ganando.”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Warren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Buffett,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2013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256" y="659248"/>
            <a:ext cx="6986542" cy="4830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61659"/>
            <a:ext cx="8171815" cy="861060"/>
          </a:xfrm>
          <a:custGeom>
            <a:avLst/>
            <a:gdLst/>
            <a:ahLst/>
            <a:cxnLst/>
            <a:rect l="l" t="t" r="r" b="b"/>
            <a:pathLst>
              <a:path w="8171815" h="861059">
                <a:moveTo>
                  <a:pt x="0" y="861059"/>
                </a:moveTo>
                <a:lnTo>
                  <a:pt x="8171687" y="861059"/>
                </a:lnTo>
                <a:lnTo>
                  <a:pt x="8171687" y="0"/>
                </a:lnTo>
                <a:lnTo>
                  <a:pt x="0" y="0"/>
                </a:lnTo>
                <a:lnTo>
                  <a:pt x="0" y="861059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3098" y="5669991"/>
            <a:ext cx="6422390" cy="79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Agenda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2030: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¿reforma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revolución?</a:t>
            </a:r>
            <a:endParaRPr sz="3200">
              <a:latin typeface="Calibri"/>
              <a:cs typeface="Calibri"/>
            </a:endParaRPr>
          </a:p>
          <a:p>
            <a:pPr marL="1027430">
              <a:lnSpc>
                <a:spcPct val="100000"/>
              </a:lnSpc>
              <a:spcBef>
                <a:spcPts val="8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Projecting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progess: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reaching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 SDG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2030.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ODI,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2016.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57200"/>
            <a:ext cx="883494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4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24711"/>
            <a:ext cx="4429125" cy="585470"/>
          </a:xfrm>
          <a:custGeom>
            <a:avLst/>
            <a:gdLst/>
            <a:ahLst/>
            <a:cxnLst/>
            <a:rect l="l" t="t" r="r" b="b"/>
            <a:pathLst>
              <a:path w="4429125" h="585469">
                <a:moveTo>
                  <a:pt x="0" y="585215"/>
                </a:moveTo>
                <a:lnTo>
                  <a:pt x="4428744" y="585215"/>
                </a:lnTo>
                <a:lnTo>
                  <a:pt x="4428744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33600"/>
            <a:ext cx="4212590" cy="584200"/>
          </a:xfrm>
          <a:custGeom>
            <a:avLst/>
            <a:gdLst/>
            <a:ahLst/>
            <a:cxnLst/>
            <a:rect l="l" t="t" r="r" b="b"/>
            <a:pathLst>
              <a:path w="4212590" h="584200">
                <a:moveTo>
                  <a:pt x="0" y="583691"/>
                </a:moveTo>
                <a:lnTo>
                  <a:pt x="4212336" y="583691"/>
                </a:lnTo>
                <a:lnTo>
                  <a:pt x="4212336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8546" y="1183589"/>
            <a:ext cx="3987165" cy="1460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Relaciones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de poder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Crecimiento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desarrollo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940552"/>
            <a:ext cx="5867400" cy="585470"/>
          </a:xfrm>
          <a:custGeom>
            <a:avLst/>
            <a:gdLst/>
            <a:ahLst/>
            <a:cxnLst/>
            <a:rect l="l" t="t" r="r" b="b"/>
            <a:pathLst>
              <a:path w="5867400" h="585470">
                <a:moveTo>
                  <a:pt x="0" y="585216"/>
                </a:moveTo>
                <a:lnTo>
                  <a:pt x="5867400" y="585216"/>
                </a:lnTo>
                <a:lnTo>
                  <a:pt x="5867400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0035" y="4860035"/>
            <a:ext cx="4284345" cy="585470"/>
          </a:xfrm>
          <a:custGeom>
            <a:avLst/>
            <a:gdLst/>
            <a:ahLst/>
            <a:cxnLst/>
            <a:rect l="l" t="t" r="r" b="b"/>
            <a:pathLst>
              <a:path w="4284345" h="585470">
                <a:moveTo>
                  <a:pt x="0" y="585216"/>
                </a:moveTo>
                <a:lnTo>
                  <a:pt x="4283963" y="585216"/>
                </a:lnTo>
                <a:lnTo>
                  <a:pt x="428396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549" y="4920741"/>
            <a:ext cx="8049895" cy="1532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0723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Inestabilidad,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seguridad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Agenda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2030: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¿quién financia</a:t>
            </a:r>
            <a:r>
              <a:rPr sz="28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esto?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0" y="260604"/>
            <a:ext cx="4572000" cy="523240"/>
          </a:xfrm>
          <a:custGeom>
            <a:avLst/>
            <a:gdLst/>
            <a:ahLst/>
            <a:cxnLst/>
            <a:rect l="l" t="t" r="r" b="b"/>
            <a:pathLst>
              <a:path w="4572000" h="523240">
                <a:moveTo>
                  <a:pt x="0" y="522732"/>
                </a:moveTo>
                <a:lnTo>
                  <a:pt x="4571999" y="522732"/>
                </a:lnTo>
                <a:lnTo>
                  <a:pt x="4571999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51628" y="271017"/>
            <a:ext cx="4121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</a:rPr>
              <a:t>¿Compromisos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voluntarios?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76200"/>
            <a:ext cx="12134850" cy="6934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34" y="-75235"/>
            <a:ext cx="5000134" cy="14478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81000" y="2057400"/>
            <a:ext cx="533400" cy="457200"/>
          </a:xfrm>
          <a:prstGeom prst="ellipse">
            <a:avLst/>
          </a:prstGeom>
          <a:solidFill>
            <a:srgbClr val="333333">
              <a:alpha val="61961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373421" y="2667000"/>
            <a:ext cx="533400" cy="457200"/>
          </a:xfrm>
          <a:prstGeom prst="ellipse">
            <a:avLst/>
          </a:prstGeom>
          <a:solidFill>
            <a:srgbClr val="333333">
              <a:alpha val="61961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124200" y="3643470"/>
            <a:ext cx="533400" cy="457200"/>
          </a:xfrm>
          <a:prstGeom prst="ellipse">
            <a:avLst/>
          </a:prstGeom>
          <a:solidFill>
            <a:srgbClr val="333333">
              <a:alpha val="61961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object 10"/>
          <p:cNvSpPr txBox="1">
            <a:spLocks/>
          </p:cNvSpPr>
          <p:nvPr/>
        </p:nvSpPr>
        <p:spPr>
          <a:xfrm>
            <a:off x="1143000" y="1981200"/>
            <a:ext cx="5943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800" b="1" kern="0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Alta Comisionada para la Agenda 2030</a:t>
            </a:r>
            <a:endParaRPr lang="es-ES" sz="28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bject 10"/>
          <p:cNvSpPr txBox="1">
            <a:spLocks/>
          </p:cNvSpPr>
          <p:nvPr/>
        </p:nvSpPr>
        <p:spPr>
          <a:xfrm>
            <a:off x="3124200" y="2604930"/>
            <a:ext cx="5943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800" b="1" kern="0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de Acción</a:t>
            </a:r>
            <a:endParaRPr lang="es-ES" sz="28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bject 10"/>
          <p:cNvSpPr txBox="1">
            <a:spLocks/>
          </p:cNvSpPr>
          <p:nvPr/>
        </p:nvSpPr>
        <p:spPr>
          <a:xfrm>
            <a:off x="3962400" y="3505200"/>
            <a:ext cx="5943600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ES" sz="2800" b="1" kern="0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Consejo de</a:t>
            </a:r>
          </a:p>
          <a:p>
            <a:pPr marL="12700">
              <a:spcBef>
                <a:spcPts val="95"/>
              </a:spcBef>
            </a:pPr>
            <a:r>
              <a:rPr lang="es-ES" sz="2800" b="1" kern="0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Desarrollo</a:t>
            </a:r>
          </a:p>
          <a:p>
            <a:pPr marL="12700">
              <a:spcBef>
                <a:spcPts val="95"/>
              </a:spcBef>
            </a:pPr>
            <a:r>
              <a:rPr lang="es-ES" sz="2800" b="1" kern="0" spc="-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Sostenible</a:t>
            </a:r>
            <a:endParaRPr lang="es-ES" sz="28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5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369824"/>
            <a:ext cx="5867400" cy="25034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3542818" y="1752600"/>
            <a:ext cx="5143982" cy="63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8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close/>
              </a:path>
            </a:pathLst>
          </a:custGeom>
          <a:solidFill>
            <a:srgbClr val="008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9665" y="753567"/>
            <a:ext cx="26612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</a:rPr>
              <a:t>EN</a:t>
            </a:r>
            <a:r>
              <a:rPr sz="5400" spc="-85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SERIO</a:t>
            </a:r>
            <a:endParaRPr sz="5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548640"/>
            <a:ext cx="76200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8976"/>
            <a:ext cx="5796280" cy="584200"/>
          </a:xfrm>
          <a:custGeom>
            <a:avLst/>
            <a:gdLst/>
            <a:ahLst/>
            <a:cxnLst/>
            <a:rect l="l" t="t" r="r" b="b"/>
            <a:pathLst>
              <a:path w="5796280" h="584200">
                <a:moveTo>
                  <a:pt x="0" y="583691"/>
                </a:moveTo>
                <a:lnTo>
                  <a:pt x="5795771" y="583691"/>
                </a:lnTo>
                <a:lnTo>
                  <a:pt x="5795771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3229" y="195529"/>
            <a:ext cx="3891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</a:rPr>
              <a:t>¿de qué </a:t>
            </a:r>
            <a:r>
              <a:rPr sz="3200" dirty="0">
                <a:solidFill>
                  <a:srgbClr val="FFFFFF"/>
                </a:solidFill>
              </a:rPr>
              <a:t>lado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estamos?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1019175"/>
            <a:ext cx="10896600" cy="81724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10001"/>
          <a:stretch/>
        </p:blipFill>
        <p:spPr>
          <a:xfrm>
            <a:off x="6934200" y="304800"/>
            <a:ext cx="2819401" cy="2076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28600" y="2286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“Los pueblos del mundo nos han pedido hacer brillar una luz sobre un futuro de promesas y oportunidades. Los Estados miembros han respondido. El nuevo programa es una promesa de los líderes a todas las personas, en todas partes</a:t>
            </a:r>
            <a:r>
              <a:rPr lang="es-ES" dirty="0" smtClean="0">
                <a:solidFill>
                  <a:schemeClr val="bg1"/>
                </a:solidFill>
              </a:rPr>
              <a:t>”.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BAN KI MOON. 25 de septiembre 2015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332231"/>
            <a:ext cx="7445014" cy="617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85332"/>
            <a:ext cx="6443980" cy="584200"/>
          </a:xfrm>
          <a:custGeom>
            <a:avLst/>
            <a:gdLst/>
            <a:ahLst/>
            <a:cxnLst/>
            <a:rect l="l" t="t" r="r" b="b"/>
            <a:pathLst>
              <a:path w="6443980" h="584200">
                <a:moveTo>
                  <a:pt x="0" y="583692"/>
                </a:moveTo>
                <a:lnTo>
                  <a:pt x="6443471" y="583692"/>
                </a:lnTo>
                <a:lnTo>
                  <a:pt x="6443471" y="0"/>
                </a:lnTo>
                <a:lnTo>
                  <a:pt x="0" y="0"/>
                </a:lnTo>
                <a:lnTo>
                  <a:pt x="0" y="583692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9332" y="6093358"/>
            <a:ext cx="5420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¿y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entre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catástrofe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catástrofe?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1269491"/>
            <a:ext cx="8047021" cy="4304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85332"/>
            <a:ext cx="6443980" cy="584200"/>
          </a:xfrm>
          <a:custGeom>
            <a:avLst/>
            <a:gdLst/>
            <a:ahLst/>
            <a:cxnLst/>
            <a:rect l="l" t="t" r="r" b="b"/>
            <a:pathLst>
              <a:path w="6443980" h="584200">
                <a:moveTo>
                  <a:pt x="0" y="583692"/>
                </a:moveTo>
                <a:lnTo>
                  <a:pt x="6443471" y="583692"/>
                </a:lnTo>
                <a:lnTo>
                  <a:pt x="6443471" y="0"/>
                </a:lnTo>
                <a:lnTo>
                  <a:pt x="0" y="0"/>
                </a:lnTo>
                <a:lnTo>
                  <a:pt x="0" y="583692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9332" y="6093358"/>
            <a:ext cx="4234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¿imaginando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pobreza?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1176" y="1484375"/>
            <a:ext cx="7483449" cy="4090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85332"/>
            <a:ext cx="6443980" cy="584200"/>
          </a:xfrm>
          <a:custGeom>
            <a:avLst/>
            <a:gdLst/>
            <a:ahLst/>
            <a:cxnLst/>
            <a:rect l="l" t="t" r="r" b="b"/>
            <a:pathLst>
              <a:path w="6443980" h="584200">
                <a:moveTo>
                  <a:pt x="0" y="583692"/>
                </a:moveTo>
                <a:lnTo>
                  <a:pt x="6443471" y="583692"/>
                </a:lnTo>
                <a:lnTo>
                  <a:pt x="6443471" y="0"/>
                </a:lnTo>
                <a:lnTo>
                  <a:pt x="0" y="0"/>
                </a:lnTo>
                <a:lnTo>
                  <a:pt x="0" y="583692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9332" y="6093358"/>
            <a:ext cx="5236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¿y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si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el problema es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riqueza?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-22185" y="0"/>
            <a:ext cx="9143999" cy="6857996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hlinkClick r:id="rId3"/>
              </a:rPr>
              <a:t>www.ongawa.org</a:t>
            </a:r>
          </a:p>
        </p:txBody>
      </p:sp>
      <p:sp>
        <p:nvSpPr>
          <p:cNvPr id="3" name="object 3"/>
          <p:cNvSpPr/>
          <p:nvPr/>
        </p:nvSpPr>
        <p:spPr>
          <a:xfrm>
            <a:off x="3525011" y="2670048"/>
            <a:ext cx="542543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6444" y="2670048"/>
            <a:ext cx="542544" cy="54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7491" y="2670048"/>
            <a:ext cx="542543" cy="542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2670048"/>
            <a:ext cx="544068" cy="542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2155" y="2670048"/>
            <a:ext cx="542544" cy="542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9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Jose Manuel </a:t>
            </a:r>
            <a:r>
              <a:rPr spc="-10" dirty="0"/>
              <a:t>Gómez  </a:t>
            </a:r>
            <a:r>
              <a:rPr spc="-15" dirty="0">
                <a:hlinkClick r:id="rId9"/>
              </a:rPr>
              <a:t>jose.gomez@ongawa.org </a:t>
            </a:r>
            <a:r>
              <a:rPr spc="-15" dirty="0"/>
              <a:t> </a:t>
            </a:r>
            <a:r>
              <a:rPr spc="-10" dirty="0"/>
              <a:t>@jmnadie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56" y="1145031"/>
            <a:ext cx="3448812" cy="742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11"/>
            <a:ext cx="10396223" cy="69342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7200" y="457200"/>
            <a:ext cx="4572000" cy="3693319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“No hay un </a:t>
            </a:r>
            <a:r>
              <a:rPr lang="es-ES" i="1" dirty="0" err="1">
                <a:solidFill>
                  <a:schemeClr val="bg1"/>
                </a:solidFill>
              </a:rPr>
              <a:t>business</a:t>
            </a:r>
            <a:r>
              <a:rPr lang="es-ES" i="1" dirty="0">
                <a:solidFill>
                  <a:schemeClr val="bg1"/>
                </a:solidFill>
              </a:rPr>
              <a:t> case</a:t>
            </a:r>
            <a:r>
              <a:rPr lang="es-ES" dirty="0">
                <a:solidFill>
                  <a:schemeClr val="bg1"/>
                </a:solidFill>
              </a:rPr>
              <a:t> para el aumento de la desigualdad y la creciente presión sobre nuestros límites planetarios. La buena noticia es que tenemos la respuesta a estos grandes desafíos mundiales: los Objetivos de Desarrollo Sostenible. </a:t>
            </a:r>
          </a:p>
          <a:p>
            <a:r>
              <a:rPr lang="es-ES" dirty="0">
                <a:solidFill>
                  <a:schemeClr val="bg1"/>
                </a:solidFill>
              </a:rPr>
              <a:t>S</a:t>
            </a:r>
            <a:r>
              <a:rPr lang="es-ES" dirty="0" smtClean="0">
                <a:solidFill>
                  <a:schemeClr val="bg1"/>
                </a:solidFill>
              </a:rPr>
              <a:t>e </a:t>
            </a:r>
            <a:r>
              <a:rPr lang="es-ES" dirty="0">
                <a:solidFill>
                  <a:schemeClr val="bg1"/>
                </a:solidFill>
              </a:rPr>
              <a:t>debe pasar de una economía lineal a una circular y eso pasa por cambiar nuestros hábitos de consumo. El coste de no actuar es mayor que el coste de </a:t>
            </a:r>
            <a:r>
              <a:rPr lang="es-ES" dirty="0" smtClean="0">
                <a:solidFill>
                  <a:schemeClr val="bg1"/>
                </a:solidFill>
              </a:rPr>
              <a:t>actuar“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PAUL POLMAN. CEO UNILEVER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/>
          <a:stretch/>
        </p:blipFill>
        <p:spPr>
          <a:xfrm>
            <a:off x="5025342" y="488066"/>
            <a:ext cx="17811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304800"/>
            <a:ext cx="9663954" cy="746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2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33600"/>
            <a:ext cx="4212590" cy="584200"/>
          </a:xfrm>
          <a:custGeom>
            <a:avLst/>
            <a:gdLst/>
            <a:ahLst/>
            <a:cxnLst/>
            <a:rect l="l" t="t" r="r" b="b"/>
            <a:pathLst>
              <a:path w="4212590" h="584200">
                <a:moveTo>
                  <a:pt x="0" y="583691"/>
                </a:moveTo>
                <a:lnTo>
                  <a:pt x="4212336" y="583691"/>
                </a:lnTo>
                <a:lnTo>
                  <a:pt x="4212336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8546" y="1183589"/>
            <a:ext cx="3987165" cy="14818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lang="es-ES"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Metas e indicadores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940552"/>
            <a:ext cx="5867400" cy="585470"/>
          </a:xfrm>
          <a:custGeom>
            <a:avLst/>
            <a:gdLst/>
            <a:ahLst/>
            <a:cxnLst/>
            <a:rect l="l" t="t" r="r" b="b"/>
            <a:pathLst>
              <a:path w="5867400" h="585470">
                <a:moveTo>
                  <a:pt x="0" y="585216"/>
                </a:moveTo>
                <a:lnTo>
                  <a:pt x="5867400" y="585216"/>
                </a:lnTo>
                <a:lnTo>
                  <a:pt x="5867400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0035" y="4860035"/>
            <a:ext cx="4284345" cy="585470"/>
          </a:xfrm>
          <a:custGeom>
            <a:avLst/>
            <a:gdLst/>
            <a:ahLst/>
            <a:cxnLst/>
            <a:rect l="l" t="t" r="r" b="b"/>
            <a:pathLst>
              <a:path w="4284345" h="585470">
                <a:moveTo>
                  <a:pt x="0" y="585216"/>
                </a:moveTo>
                <a:lnTo>
                  <a:pt x="4283963" y="585216"/>
                </a:lnTo>
                <a:lnTo>
                  <a:pt x="428396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549" y="4920741"/>
            <a:ext cx="8049895" cy="15485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07230">
              <a:lnSpc>
                <a:spcPct val="100000"/>
              </a:lnSpc>
              <a:spcBef>
                <a:spcPts val="95"/>
              </a:spcBef>
            </a:pPr>
            <a:r>
              <a:rPr lang="es-ES"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lang="es-ES" sz="28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tod@s</a:t>
            </a:r>
            <a:r>
              <a:rPr lang="es-ES"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para </a:t>
            </a:r>
            <a:r>
              <a:rPr lang="es-ES" sz="28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tod@s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lang="es-ES" sz="2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Rendición de cuentas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0" y="260604"/>
            <a:ext cx="4572000" cy="523240"/>
          </a:xfrm>
          <a:custGeom>
            <a:avLst/>
            <a:gdLst/>
            <a:ahLst/>
            <a:cxnLst/>
            <a:rect l="l" t="t" r="r" b="b"/>
            <a:pathLst>
              <a:path w="4572000" h="523240">
                <a:moveTo>
                  <a:pt x="0" y="522732"/>
                </a:moveTo>
                <a:lnTo>
                  <a:pt x="4571999" y="522732"/>
                </a:lnTo>
                <a:lnTo>
                  <a:pt x="4571999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51628" y="271017"/>
            <a:ext cx="4121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2800" spc="-10" dirty="0" smtClean="0">
                <a:solidFill>
                  <a:srgbClr val="FFFFFF"/>
                </a:solidFill>
              </a:rPr>
              <a:t>Agenda global integrada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638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40552"/>
            <a:ext cx="4429125" cy="585470"/>
          </a:xfrm>
          <a:custGeom>
            <a:avLst/>
            <a:gdLst/>
            <a:ahLst/>
            <a:cxnLst/>
            <a:rect l="l" t="t" r="r" b="b"/>
            <a:pathLst>
              <a:path w="4429125" h="585470">
                <a:moveTo>
                  <a:pt x="0" y="585216"/>
                </a:moveTo>
                <a:lnTo>
                  <a:pt x="4428744" y="585216"/>
                </a:lnTo>
                <a:lnTo>
                  <a:pt x="442874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8546" y="5948883"/>
            <a:ext cx="3730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No </a:t>
            </a:r>
            <a:r>
              <a:rPr sz="3200" spc="-5" dirty="0">
                <a:solidFill>
                  <a:srgbClr val="FFFFFF"/>
                </a:solidFill>
              </a:rPr>
              <a:t>dejar </a:t>
            </a:r>
            <a:r>
              <a:rPr sz="3200" dirty="0">
                <a:solidFill>
                  <a:srgbClr val="FFFFFF"/>
                </a:solidFill>
              </a:rPr>
              <a:t>a nadie</a:t>
            </a:r>
            <a:r>
              <a:rPr sz="3200" spc="-95" dirty="0">
                <a:solidFill>
                  <a:srgbClr val="FFFFFF"/>
                </a:solidFill>
              </a:rPr>
              <a:t> </a:t>
            </a:r>
            <a:r>
              <a:rPr sz="3200" spc="-20" dirty="0">
                <a:solidFill>
                  <a:srgbClr val="FFFFFF"/>
                </a:solidFill>
              </a:rPr>
              <a:t>atrás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218</Words>
  <Application>Microsoft Office PowerPoint</Application>
  <PresentationFormat>Presentación en pantalla 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Calibri</vt:lpstr>
      <vt:lpstr>Times New Roman</vt:lpstr>
      <vt:lpstr>Office Theme</vt:lpstr>
      <vt:lpstr>AGENDA 2030 Y  DESARROLLO SOSTENIBLE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 global integrada</vt:lpstr>
      <vt:lpstr>Presentación de PowerPoint</vt:lpstr>
      <vt:lpstr>No dejar a nadie atrás</vt:lpstr>
      <vt:lpstr>Sostenibilidad ecológica</vt:lpstr>
      <vt:lpstr>Presentación de PowerPoint</vt:lpstr>
      <vt:lpstr>Presentación de PowerPoint</vt:lpstr>
      <vt:lpstr>Presentación de PowerPoint</vt:lpstr>
      <vt:lpstr>Presentación de PowerPoint</vt:lpstr>
      <vt:lpstr>¿Compromisos voluntarios?</vt:lpstr>
      <vt:lpstr>Presentación de PowerPoint</vt:lpstr>
      <vt:lpstr>Presentación de PowerPoint</vt:lpstr>
      <vt:lpstr>EN SERIO</vt:lpstr>
      <vt:lpstr>¿de qué lado estamos?</vt:lpstr>
      <vt:lpstr>Presentación de PowerPoint</vt:lpstr>
      <vt:lpstr>Presentación de PowerPoint</vt:lpstr>
      <vt:lpstr>Presentación de PowerPoint</vt:lpstr>
      <vt:lpstr>www.ongawa.org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josem</dc:creator>
  <cp:lastModifiedBy>Jose Manuel Gomez</cp:lastModifiedBy>
  <cp:revision>10</cp:revision>
  <dcterms:created xsi:type="dcterms:W3CDTF">2019-03-25T22:09:34Z</dcterms:created>
  <dcterms:modified xsi:type="dcterms:W3CDTF">2019-03-26T09:20:10Z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2019-03-25T00:00:00Z</vt:filetime>
  </property>
</Properties>
</file>