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3" r:id="rId4"/>
    <p:sldId id="258" r:id="rId5"/>
    <p:sldId id="294" r:id="rId6"/>
    <p:sldId id="270" r:id="rId7"/>
    <p:sldId id="271" r:id="rId8"/>
    <p:sldId id="272" r:id="rId9"/>
    <p:sldId id="305" r:id="rId10"/>
    <p:sldId id="295" r:id="rId11"/>
    <p:sldId id="260" r:id="rId12"/>
    <p:sldId id="261" r:id="rId13"/>
    <p:sldId id="297" r:id="rId14"/>
    <p:sldId id="298" r:id="rId15"/>
    <p:sldId id="300" r:id="rId16"/>
    <p:sldId id="299" r:id="rId17"/>
    <p:sldId id="306" r:id="rId18"/>
    <p:sldId id="307" r:id="rId19"/>
    <p:sldId id="308" r:id="rId20"/>
    <p:sldId id="309" r:id="rId21"/>
    <p:sldId id="264" r:id="rId22"/>
    <p:sldId id="301" r:id="rId23"/>
    <p:sldId id="302" r:id="rId24"/>
    <p:sldId id="303" r:id="rId25"/>
    <p:sldId id="304" r:id="rId26"/>
    <p:sldId id="26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en Roldan" initials="B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415F4-61BE-4148-9FAA-2DEE2C0F0576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8B39E-49EB-4F93-867B-731A89058E6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B39E-49EB-4F93-867B-731A89058E6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B39E-49EB-4F93-867B-731A89058E6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B39E-49EB-4F93-867B-731A89058E64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34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B39E-49EB-4F93-867B-731A89058E64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8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B39E-49EB-4F93-867B-731A89058E64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38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8B39E-49EB-4F93-867B-731A89058E64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94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8565" cy="57150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33477" y="620688"/>
            <a:ext cx="7772400" cy="387399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ACNUR ANTE EL NUEVO MUNDO</a:t>
            </a:r>
            <a:br>
              <a:rPr lang="es-ES" sz="3600" b="1" dirty="0" smtClean="0">
                <a:solidFill>
                  <a:srgbClr val="0070C0"/>
                </a:solidFill>
              </a:rPr>
            </a:b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1027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500702"/>
            <a:ext cx="2162175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COMITÉ EJECUTIVO DE ACNUR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71446"/>
            <a:ext cx="157555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158"/>
            <a:ext cx="9144000" cy="234885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8032" y="3789040"/>
            <a:ext cx="3779912" cy="21852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En la última reunión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 este mes de octubre 2020 participaron 100 países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284985"/>
            <a:ext cx="47880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</a:rPr>
              <a:t>LA LABOR DEL COMITÉ ESPAÑOL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57298"/>
            <a:ext cx="4071934" cy="17859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kern="0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Nuestra misión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kern="0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Sensibilización y movilización de recursos</a:t>
            </a:r>
            <a:r>
              <a:rPr lang="es-ES" sz="1600" kern="0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 </a:t>
            </a:r>
            <a:r>
              <a:rPr lang="es-ES" sz="1600" kern="0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en España para </a:t>
            </a:r>
            <a:r>
              <a:rPr lang="es-ES" sz="1600" kern="0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contribuir a la financiación de proyectos humanitarios de </a:t>
            </a:r>
            <a:r>
              <a:rPr lang="es-ES" sz="1600" kern="0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ACNUR en todo el mundo</a:t>
            </a:r>
            <a:endParaRPr lang="es-ES" sz="16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286124"/>
            <a:ext cx="4071937" cy="1643074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kern="0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Nuestra visión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bg1"/>
                </a:solidFill>
                <a:latin typeface="Century Gothic" pitchFamily="34" charset="0"/>
                <a:cs typeface="+mn-cs"/>
              </a:rPr>
              <a:t>Contar con el apoyo del mayor número de socios y donantes comprometidos con la causa de ACNUR</a:t>
            </a:r>
            <a:endParaRPr lang="es-ES" sz="1600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8" name="Picture 8" descr="045572"/>
          <p:cNvPicPr>
            <a:picLocks noChangeAspect="1" noChangeArrowheads="1"/>
          </p:cNvPicPr>
          <p:nvPr/>
        </p:nvPicPr>
        <p:blipFill>
          <a:blip r:embed="rId3"/>
          <a:srcRect b="18163"/>
          <a:stretch>
            <a:fillRect/>
          </a:stretch>
        </p:blipFill>
        <p:spPr bwMode="auto">
          <a:xfrm>
            <a:off x="4286248" y="1357298"/>
            <a:ext cx="46434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5072050"/>
            <a:ext cx="4071934" cy="157166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kern="0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Nuestros socios: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kern="0" dirty="0" smtClean="0">
              <a:solidFill>
                <a:schemeClr val="bg1"/>
              </a:solidFill>
              <a:latin typeface="Century Gothic" pitchFamily="34" charset="0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Ya somos </a:t>
            </a:r>
            <a:r>
              <a:rPr lang="es-ES_tradnl" b="1" kern="0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más de 500.000 </a:t>
            </a:r>
            <a:r>
              <a:rPr lang="es-ES_tradnl" kern="0" dirty="0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personas colaborando con los refugiados.</a:t>
            </a:r>
            <a:endParaRPr lang="es-ES_tradnl" kern="0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286644" y="5429264"/>
            <a:ext cx="1714480" cy="128588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accent6"/>
                </a:solidFill>
              </a:rPr>
              <a:t>27 años trabajando a favor de los refugiados</a:t>
            </a:r>
            <a:endParaRPr lang="es-ES" b="1" i="1" dirty="0">
              <a:solidFill>
                <a:schemeClr val="accent6"/>
              </a:solidFill>
            </a:endParaRPr>
          </a:p>
        </p:txBody>
      </p:sp>
      <p:pic>
        <p:nvPicPr>
          <p:cNvPr id="11" name="Imagen 247" descr="Descripción: HorizBlancoTran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125" y="107157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GRANDES CRISIS ACTUALES: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LAS MÁS OLVIDADAS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" y="1556792"/>
            <a:ext cx="9144001" cy="487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GRANDES CRISIS ACTUALES: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LAS MÁS OLVIDADAS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037"/>
            <a:ext cx="9254771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GRANDES CRISIS ACTUALES: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LAS MÁS OLVIDADAS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22993"/>
            <a:ext cx="7128792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GRANDES CRISIS ACTUALES: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LAS MÁS OLVIDADAS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" y="2204864"/>
            <a:ext cx="78200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GRANDES CRISIS ACTUALES: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LAS MÁS OLVIDADAS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80772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EL COVID-19: EMERGENCIA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DENTRO DE LA EMERGENCIA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210667"/>
            <a:ext cx="8582025" cy="54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EL COVID-19: EMERGENCIA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DENTRO DE LA EMERGENCIA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redondeado 2"/>
          <p:cNvSpPr/>
          <p:nvPr/>
        </p:nvSpPr>
        <p:spPr>
          <a:xfrm>
            <a:off x="323528" y="1412776"/>
            <a:ext cx="8208912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-</a:t>
            </a:r>
            <a:r>
              <a:rPr lang="es-ES" sz="2400" b="1" u="sng" dirty="0" smtClean="0"/>
              <a:t>MAYOR DISCRIMINACIÓN DE LOS REFUGIADOS Y DESPLAZADOS: </a:t>
            </a:r>
            <a:r>
              <a:rPr lang="es-ES" sz="2400" b="1" dirty="0" smtClean="0"/>
              <a:t>MUCHAS VECES SE LES CULPABILIZA DE HABER TRAIDO EL VIRUS</a:t>
            </a:r>
          </a:p>
          <a:p>
            <a:pPr algn="ctr"/>
            <a:endParaRPr lang="es-ES" sz="2400" b="1" dirty="0" smtClean="0"/>
          </a:p>
          <a:p>
            <a:pPr marL="342900" indent="-342900" algn="ctr">
              <a:buFontTx/>
              <a:buChar char="-"/>
            </a:pPr>
            <a:r>
              <a:rPr lang="es-ES" sz="2400" b="1" u="sng" dirty="0" smtClean="0"/>
              <a:t>MAYOR DIFICULTAD DE AFRONTAR EL VIRUS EN ESPACIOS HACINADOS Y SISTEMAS DE SALUD+ AGUA Y SANEAMIENTO E HIGIEN</a:t>
            </a:r>
            <a:r>
              <a:rPr lang="es-ES" sz="2400" b="1" dirty="0" smtClean="0"/>
              <a:t>E PRECARIOS</a:t>
            </a:r>
          </a:p>
          <a:p>
            <a:pPr marL="342900" indent="-342900" algn="ctr">
              <a:buFontTx/>
              <a:buChar char="-"/>
            </a:pPr>
            <a:endParaRPr lang="es-ES" sz="2400" b="1" dirty="0" smtClean="0"/>
          </a:p>
          <a:p>
            <a:pPr marL="342900" indent="-342900" algn="ctr">
              <a:buFontTx/>
              <a:buChar char="-"/>
            </a:pPr>
            <a:r>
              <a:rPr lang="es-ES" sz="2400" b="1" dirty="0" smtClean="0"/>
              <a:t>INCREMENTO DE LOS CASOS DE </a:t>
            </a:r>
            <a:r>
              <a:rPr lang="es-ES" sz="2400" b="1" u="sng" dirty="0" smtClean="0"/>
              <a:t>VIOLENCIA </a:t>
            </a:r>
            <a:r>
              <a:rPr lang="es-ES" sz="2400" b="1" dirty="0" smtClean="0"/>
              <a:t>SOBRE TODO CONTRA LA MUJER Y LAS NIÑAS</a:t>
            </a:r>
          </a:p>
          <a:p>
            <a:pPr marL="342900" indent="-342900" algn="ctr">
              <a:buFontTx/>
              <a:buChar char="-"/>
            </a:pPr>
            <a:endParaRPr lang="es-ES" sz="2400" b="1" dirty="0" smtClean="0"/>
          </a:p>
          <a:p>
            <a:pPr marL="342900" indent="-342900" algn="ctr">
              <a:buFontTx/>
              <a:buChar char="-"/>
            </a:pPr>
            <a:r>
              <a:rPr lang="es-ES" sz="2400" b="1" u="sng" dirty="0" smtClean="0"/>
              <a:t>AUMENTO DE NIVELES DE POBREZA</a:t>
            </a:r>
          </a:p>
          <a:p>
            <a:pPr algn="ctr"/>
            <a:r>
              <a:rPr lang="es-ES" sz="2400" b="1" dirty="0" smtClean="0"/>
              <a:t>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1319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IMPACTOS CONTRA EL COVID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71446"/>
            <a:ext cx="179612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576387"/>
            <a:ext cx="6667500" cy="45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¿ CUÁNDO NACE ACNUR?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817" y="52280"/>
            <a:ext cx="1970902" cy="9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251520" y="1065210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dirty="0">
                <a:solidFill>
                  <a:srgbClr val="0072BC"/>
                </a:solidFill>
                <a:latin typeface="proxima-nova"/>
              </a:rPr>
              <a:t>1950, nace ACNUR</a:t>
            </a:r>
          </a:p>
          <a:p>
            <a:pPr fontAlgn="base"/>
            <a:r>
              <a:rPr lang="es-ES" dirty="0">
                <a:solidFill>
                  <a:srgbClr val="3A343A"/>
                </a:solidFill>
                <a:latin typeface="proxima-nova"/>
              </a:rPr>
              <a:t>ACNUR (Alto Comisionado de las Naciones Unidas para los refugiados ) surgió después de la Segunda Guerra Mundial, el 14 de Diciembre de 1950.</a:t>
            </a:r>
            <a:br>
              <a:rPr lang="es-ES" dirty="0">
                <a:solidFill>
                  <a:srgbClr val="3A343A"/>
                </a:solidFill>
                <a:latin typeface="proxima-nova"/>
              </a:rPr>
            </a:br>
            <a:r>
              <a:rPr lang="es-ES" dirty="0">
                <a:solidFill>
                  <a:srgbClr val="3A343A"/>
                </a:solidFill>
                <a:latin typeface="proxima-nova"/>
              </a:rPr>
              <a:t>La Organización Internacional de Refugiados, predecesora de ACNUR, había ayudado a un millón de personas a reasentarse en otros países.</a:t>
            </a:r>
            <a:endParaRPr lang="es-ES" b="0" i="0" dirty="0">
              <a:solidFill>
                <a:srgbClr val="3A343A"/>
              </a:solidFill>
              <a:effectLst/>
              <a:latin typeface="proxima-nov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" y="2852936"/>
            <a:ext cx="909060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IMPACTOS CONTRA EL COVID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728" y="3500438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COMIENZO DE LA GUERRA CIVIL EN SIRIA (2011)</a:t>
            </a: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71446"/>
            <a:ext cx="1796129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419225"/>
            <a:ext cx="65055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UN COMPROMISO GLOBAL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1890"/>
            <a:ext cx="9144000" cy="34512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58206"/>
            <a:ext cx="9144000" cy="130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LOS CRRF: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PLANES DE IMPACTO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395536" y="1305639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222222"/>
                </a:solidFill>
                <a:cs typeface="Calibri" panose="020F0502020204030204" pitchFamily="34" charset="0"/>
              </a:rPr>
              <a:t>LATINOAMERICA: </a:t>
            </a:r>
            <a:r>
              <a:rPr lang="es-E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Belice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Costa Rica, Guatemala, Honduras, México y </a:t>
            </a:r>
            <a:r>
              <a:rPr lang="es-E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Panamá- </a:t>
            </a:r>
            <a:r>
              <a:rPr lang="es-ES" b="1" i="1" dirty="0"/>
              <a:t>Marco Integral Regional para la Protección y Soluciones (MIRPS).</a:t>
            </a:r>
            <a:r>
              <a:rPr lang="es-ES" b="1" dirty="0"/>
              <a:t> </a:t>
            </a:r>
            <a:r>
              <a:rPr lang="es-ES" dirty="0"/>
              <a:t>A</a:t>
            </a:r>
            <a:r>
              <a:rPr lang="es-ES" dirty="0" smtClean="0"/>
              <a:t>mplia </a:t>
            </a:r>
            <a:r>
              <a:rPr lang="es-ES" dirty="0"/>
              <a:t>movilidad de personas que tienen causas múltiples y complejas para salir, que incluyen factores socioeconómicos, así como la violencia y la inseguridad – principalmente causada por el crimen organizado –, que obligan a la población a movilizarse dentro y fuera de la región</a:t>
            </a:r>
            <a:r>
              <a:rPr lang="es-ES" dirty="0" smtClean="0"/>
              <a:t>.: </a:t>
            </a:r>
            <a:r>
              <a:rPr lang="es-ES" b="1" dirty="0" smtClean="0"/>
              <a:t>DOCUMENTACIÓN+NECESIDADES BASICAS+APOYO A COMUNIDADES DE ACOGIDA+SOLUCIONES DURADERAS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314782"/>
            <a:ext cx="432048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LOS CRRF: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PLANES DE IMPACTO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" y="1143000"/>
            <a:ext cx="9115400" cy="2934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094272"/>
            <a:ext cx="6120680" cy="27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LOS CRRF en AFRICA: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ÁREAS DE ACTUACIÓN/IMPACTOS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71446"/>
            <a:ext cx="165211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56792"/>
            <a:ext cx="75057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LOS CRRF en ÁFRICA: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ÁREAS DE ACTUACIÓN/IMPACTOS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4" y="71446"/>
            <a:ext cx="1652113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412776"/>
            <a:ext cx="75819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¡¡¡MUCHAS GRACIAS!!!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¿ CUÁNDO NACE ACNUR?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817" y="52280"/>
            <a:ext cx="1970902" cy="9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6" y="1015533"/>
            <a:ext cx="9067930" cy="2989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" y="3861048"/>
            <a:ext cx="9104148" cy="34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MANDATO DE ACNUR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2844" y="150017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/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/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9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105" y="71438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34381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5535" y="4652566"/>
            <a:ext cx="424847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Secretario General de las Naciones Unidas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 </a:t>
            </a:r>
            <a:r>
              <a:rPr lang="es-E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ido solicitando a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ACNUR periódicamente ayudar a las personas desplazadas dentro de sus propios países,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 la Agencia no tenga un mandato específico en esta área.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1" y="4538249"/>
            <a:ext cx="421196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1875" t="22311" r="22916" b="17620"/>
          <a:stretch>
            <a:fillRect/>
          </a:stretch>
        </p:blipFill>
        <p:spPr bwMode="auto">
          <a:xfrm>
            <a:off x="1285852" y="1428736"/>
            <a:ext cx="7572428" cy="50006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MANDATO DE ACNUR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1417902"/>
            <a:ext cx="3422754" cy="49859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ACNUR/UNHCR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=</a:t>
            </a:r>
            <a:r>
              <a:rPr lang="es-ES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  Alto   Comisionado de Naciones Unidas para los Refugiados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Arial" pitchFamily="34" charset="0"/>
              </a:rPr>
              <a:t>Protección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+mj-lt"/>
                <a:cs typeface="Arial" pitchFamily="34" charset="0"/>
              </a:rPr>
              <a:t> Internacional 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cs typeface="Arial" pitchFamily="34" charset="0"/>
              </a:rPr>
              <a:t>–Derechos básicos y atención de emergencia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s-ES" b="1" baseline="0" dirty="0" smtClean="0">
              <a:solidFill>
                <a:schemeClr val="accent6"/>
              </a:solidFill>
              <a:latin typeface="+mj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Soluciones </a:t>
            </a:r>
            <a:r>
              <a:rPr lang="es-ES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duraderas- repatriación voluntaria, la integración en el país de refugio y el reasentamiento en terceros países.</a:t>
            </a:r>
            <a:endParaRPr kumimoji="0" lang="es-ES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400" baseline="0" dirty="0" smtClean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9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CIFRAS ACTUALES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0905" cy="3384376"/>
          </a:xfrm>
          <a:prstGeom prst="rect">
            <a:avLst/>
          </a:prstGeom>
        </p:spPr>
      </p:pic>
      <p:pic>
        <p:nvPicPr>
          <p:cNvPr id="8" name="Imagen 247" descr="Descripción: HorizBlanco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46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CIFRAS ACTUALES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51164"/>
          <a:stretch/>
        </p:blipFill>
        <p:spPr>
          <a:xfrm>
            <a:off x="251521" y="1268760"/>
            <a:ext cx="3816424" cy="28623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8525"/>
          <a:stretch/>
        </p:blipFill>
        <p:spPr>
          <a:xfrm>
            <a:off x="4088699" y="2699934"/>
            <a:ext cx="4926285" cy="37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CIFRAS ACTUALES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6" y="2276872"/>
            <a:ext cx="87129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 CIFRAS ACTUALES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Imagen 247" descr="Descripción: HorizBlancoTrans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0802" y="71446"/>
            <a:ext cx="2079615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1151321"/>
            <a:ext cx="8964488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472</Words>
  <Application>Microsoft Office PowerPoint</Application>
  <PresentationFormat>Presentación en pantalla (4:3)</PresentationFormat>
  <Paragraphs>74</Paragraphs>
  <Slides>26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proxima-nova</vt:lpstr>
      <vt:lpstr>Times New Roman</vt:lpstr>
      <vt:lpstr>Tema de Office</vt:lpstr>
      <vt:lpstr>ACNUR ANTE EL NUEVO MUNDO </vt:lpstr>
      <vt:lpstr> ¿ CUÁNDO NACE ACNUR?</vt:lpstr>
      <vt:lpstr> ¿ CUÁNDO NACE ACNUR?</vt:lpstr>
      <vt:lpstr>MANDATO DE ACNUR</vt:lpstr>
      <vt:lpstr> MANDATO DE ACNUR</vt:lpstr>
      <vt:lpstr> CIFRAS ACTUALES</vt:lpstr>
      <vt:lpstr> CIFRAS ACTUALES</vt:lpstr>
      <vt:lpstr> CIFRAS ACTUALES</vt:lpstr>
      <vt:lpstr> CIFRAS ACTUALES</vt:lpstr>
      <vt:lpstr> COMITÉ EJECUTIVO DE ACNUR</vt:lpstr>
      <vt:lpstr>LA LABOR DEL COMITÉ ESPAÑOL</vt:lpstr>
      <vt:lpstr>GRANDES CRISIS ACTUALES: LAS MÁS OLVIDADAS</vt:lpstr>
      <vt:lpstr>GRANDES CRISIS ACTUALES: LAS MÁS OLVIDADAS</vt:lpstr>
      <vt:lpstr>GRANDES CRISIS ACTUALES: LAS MÁS OLVIDADAS</vt:lpstr>
      <vt:lpstr>GRANDES CRISIS ACTUALES: LAS MÁS OLVIDADAS</vt:lpstr>
      <vt:lpstr>GRANDES CRISIS ACTUALES: LAS MÁS OLVIDADAS</vt:lpstr>
      <vt:lpstr>EL COVID-19: EMERGENCIA DENTRO DE LA EMERGENCIA</vt:lpstr>
      <vt:lpstr>EL COVID-19: EMERGENCIA DENTRO DE LA EMERGENCIA</vt:lpstr>
      <vt:lpstr>IMPACTOS CONTRA EL COVID</vt:lpstr>
      <vt:lpstr>IMPACTOS CONTRA EL COVID</vt:lpstr>
      <vt:lpstr> UN COMPROMISO GLOBAL</vt:lpstr>
      <vt:lpstr> LOS CRRF:  PLANES DE IMPACTO</vt:lpstr>
      <vt:lpstr> LOS CRRF:  PLANES DE IMPACTO</vt:lpstr>
      <vt:lpstr> LOS CRRF en AFRICA:  ÁREAS DE ACTUACIÓN/IMPACTOS</vt:lpstr>
      <vt:lpstr> LOS CRRF en ÁFRICA:  ÁREAS DE ACTUACIÓN/IMPACTOS</vt:lpstr>
      <vt:lpstr>¡¡¡MUCHAS GRACIAS!!!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ACNUR Y LA CRISIS SIRIA</dc:title>
  <dc:creator>Lorena Martínez Sánchez</dc:creator>
  <cp:lastModifiedBy>Justo Palma</cp:lastModifiedBy>
  <cp:revision>287</cp:revision>
  <dcterms:modified xsi:type="dcterms:W3CDTF">2020-10-20T14:18:50Z</dcterms:modified>
</cp:coreProperties>
</file>