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257" r:id="rId4"/>
    <p:sldId id="258" r:id="rId5"/>
    <p:sldId id="259" r:id="rId6"/>
    <p:sldId id="268" r:id="rId7"/>
    <p:sldId id="281" r:id="rId8"/>
    <p:sldId id="299" r:id="rId9"/>
    <p:sldId id="283" r:id="rId10"/>
    <p:sldId id="284" r:id="rId11"/>
    <p:sldId id="285" r:id="rId12"/>
    <p:sldId id="276" r:id="rId13"/>
    <p:sldId id="297" r:id="rId14"/>
    <p:sldId id="272" r:id="rId15"/>
    <p:sldId id="298" r:id="rId16"/>
    <p:sldId id="304" r:id="rId17"/>
    <p:sldId id="300" r:id="rId18"/>
    <p:sldId id="302" r:id="rId19"/>
    <p:sldId id="306" r:id="rId20"/>
    <p:sldId id="307" r:id="rId21"/>
    <p:sldId id="30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CURSO DE VENTAS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OXIRIA</a:t>
            </a:r>
          </a:p>
        </p:txBody>
      </p:sp>
    </p:spTree>
    <p:extLst>
      <p:ext uri="{BB962C8B-B14F-4D97-AF65-F5344CB8AC3E}">
        <p14:creationId xmlns:p14="http://schemas.microsoft.com/office/powerpoint/2010/main" val="2758151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QUE ES UN EQUIPO</a:t>
            </a:r>
            <a:br>
              <a:rPr lang="es-ES" sz="3200" dirty="0"/>
            </a:br>
            <a:r>
              <a:rPr lang="es-ES" sz="2400" dirty="0"/>
              <a:t>INGREDIENTES PARA FORMAR UN BUEN EQUIPO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43744" y="2246592"/>
            <a:ext cx="7656512" cy="3660776"/>
          </a:xfrm>
        </p:spPr>
        <p:txBody>
          <a:bodyPr>
            <a:noAutofit/>
          </a:bodyPr>
          <a:lstStyle/>
          <a:p>
            <a:r>
              <a:rPr lang="es-ES_tradnl" b="1" dirty="0"/>
              <a:t>Un funcionamiento colectivo. En 4 puntos:</a:t>
            </a:r>
            <a:endParaRPr lang="es-ES_tradnl" dirty="0"/>
          </a:p>
          <a:p>
            <a:r>
              <a:rPr lang="es-ES_tradnl" dirty="0"/>
              <a:t>Una serie de normas comunes: todos los miembros del equipo hablan el mismo idioma, tienen una misma base de conocimientos, en una palabra, se entienden perfectamente. </a:t>
            </a:r>
          </a:p>
          <a:p>
            <a:r>
              <a:rPr lang="es-ES_tradnl" dirty="0"/>
              <a:t>Un reparto preciso de tareas: cada uno sabe lo que tiene que hacer.</a:t>
            </a:r>
            <a:br>
              <a:rPr lang="es-ES_tradnl" dirty="0"/>
            </a:br>
            <a:endParaRPr lang="es-ES_tradnl" dirty="0"/>
          </a:p>
          <a:p>
            <a:r>
              <a:rPr lang="es-ES_tradnl" dirty="0"/>
              <a:t>Una </a:t>
            </a:r>
            <a:r>
              <a:rPr lang="es-ES_tradnl" dirty="0" err="1"/>
              <a:t>coordinación</a:t>
            </a:r>
            <a:r>
              <a:rPr lang="es-ES_tradnl" dirty="0"/>
              <a:t> de sus esfuerzos: las actividades de cada uno no son independientes entre sí, sino complementarias y </a:t>
            </a:r>
            <a:r>
              <a:rPr lang="es-ES_tradnl" dirty="0" err="1"/>
              <a:t>están</a:t>
            </a:r>
            <a:r>
              <a:rPr lang="es-ES_tradnl" dirty="0"/>
              <a:t> coordinadas. </a:t>
            </a:r>
          </a:p>
          <a:p>
            <a:r>
              <a:rPr lang="es-ES_tradnl" dirty="0"/>
              <a:t>Un «</a:t>
            </a:r>
            <a:r>
              <a:rPr lang="es-ES_tradnl" dirty="0" err="1"/>
              <a:t>espíritu</a:t>
            </a:r>
            <a:r>
              <a:rPr lang="es-ES_tradnl" dirty="0"/>
              <a:t> de equipo»: los miembros del equipo muestran una actitud de </a:t>
            </a:r>
            <a:r>
              <a:rPr lang="es-ES_tradnl" dirty="0" err="1"/>
              <a:t>cooperación</a:t>
            </a:r>
            <a:r>
              <a:rPr lang="es-ES_tradnl" dirty="0"/>
              <a:t>. Respetan a sus </a:t>
            </a:r>
            <a:r>
              <a:rPr lang="es-ES_tradnl" dirty="0" err="1"/>
              <a:t>compañeros</a:t>
            </a:r>
            <a:r>
              <a:rPr lang="es-ES_tradnl" dirty="0"/>
              <a:t> y las normas de funcionamiento del grupo.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296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QUE ES UN EQUIPO</a:t>
            </a:r>
            <a:br>
              <a:rPr lang="es-ES" sz="3200" dirty="0"/>
            </a:br>
            <a:r>
              <a:rPr lang="es-ES" sz="2400" dirty="0"/>
              <a:t>INGREDIENTES PARA FORMAR UN BUEN EQUIPO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2000" y="2784474"/>
            <a:ext cx="7656512" cy="3660776"/>
          </a:xfrm>
        </p:spPr>
        <p:txBody>
          <a:bodyPr>
            <a:normAutofit/>
          </a:bodyPr>
          <a:lstStyle/>
          <a:p>
            <a:r>
              <a:rPr lang="es-ES_tradnl" b="1" dirty="0"/>
              <a:t>la presencia de un responsable que anima al grupo. Tres funciones.</a:t>
            </a:r>
            <a:endParaRPr lang="es-ES_tradnl" dirty="0"/>
          </a:p>
          <a:p>
            <a:r>
              <a:rPr lang="es-ES_tradnl" b="1" dirty="0"/>
              <a:t>informar. </a:t>
            </a:r>
            <a:r>
              <a:rPr lang="es-ES_tradnl" dirty="0"/>
              <a:t>transmite a sus colaboradores toda la </a:t>
            </a:r>
            <a:r>
              <a:rPr lang="es-ES_tradnl" dirty="0" err="1"/>
              <a:t>información</a:t>
            </a:r>
            <a:r>
              <a:rPr lang="es-ES_tradnl" dirty="0"/>
              <a:t> que necesitan y toma en cuenta sus puntos de vista antes de tomar decisiones.</a:t>
            </a:r>
            <a:br>
              <a:rPr lang="es-ES_tradnl" dirty="0"/>
            </a:br>
            <a:endParaRPr lang="es-ES_tradnl" dirty="0"/>
          </a:p>
          <a:p>
            <a:r>
              <a:rPr lang="es-ES_tradnl" b="1" dirty="0"/>
              <a:t>organizar. </a:t>
            </a:r>
            <a:r>
              <a:rPr lang="es-ES_tradnl" dirty="0"/>
              <a:t>Reparte las tareas, delega las </a:t>
            </a:r>
            <a:r>
              <a:rPr lang="es-ES_tradnl" dirty="0" err="1"/>
              <a:t>responsabi</a:t>
            </a:r>
            <a:r>
              <a:rPr lang="es-ES_tradnl" dirty="0"/>
              <a:t>­ </a:t>
            </a:r>
            <a:r>
              <a:rPr lang="es-ES_tradnl" dirty="0" err="1"/>
              <a:t>lidades</a:t>
            </a:r>
            <a:r>
              <a:rPr lang="es-ES_tradnl" dirty="0"/>
              <a:t> e incita a sus colaboradores a ayudarse mutuamente. sirve de apoyo y está disponible para resolver los problemas. </a:t>
            </a:r>
          </a:p>
          <a:p>
            <a:r>
              <a:rPr lang="es-ES_tradnl" b="1" dirty="0"/>
              <a:t>Catalizar. </a:t>
            </a:r>
            <a:r>
              <a:rPr lang="es-ES_tradnl" dirty="0"/>
              <a:t>Motiva a sus colaboradores para que se superen en su trabajo. sabe reconocer los logros y valorarlos.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473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Desarrollar el rendimiento colectivo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3006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45141"/>
            <a:ext cx="8686800" cy="1143000"/>
          </a:xfrm>
        </p:spPr>
        <p:txBody>
          <a:bodyPr/>
          <a:lstStyle/>
          <a:p>
            <a:r>
              <a:rPr lang="es-ES" sz="2800" dirty="0"/>
              <a:t>DESARROLLE EL RENDIMIENTO COLECTIVO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3898900"/>
          </a:xfrm>
        </p:spPr>
        <p:txBody>
          <a:bodyPr>
            <a:normAutofit/>
          </a:bodyPr>
          <a:lstStyle/>
          <a:p>
            <a:r>
              <a:rPr lang="es-ES" b="1" dirty="0"/>
              <a:t>Gestione la actividad del equipo</a:t>
            </a:r>
            <a:r>
              <a:rPr lang="es-ES" dirty="0"/>
              <a:t>: Elija los indicadores pertinentes, aplique un dispositivo de información del rendimiento, e implique a sus colaboradores</a:t>
            </a:r>
          </a:p>
          <a:p>
            <a:r>
              <a:rPr lang="es-ES" b="1" dirty="0"/>
              <a:t>Responsabilice y delegue: </a:t>
            </a:r>
            <a:r>
              <a:rPr lang="es-ES" dirty="0"/>
              <a:t>Identifique las tareas que deben quedar bajo su responsabilidad y aquellas que puede delegar.</a:t>
            </a:r>
          </a:p>
          <a:p>
            <a:r>
              <a:rPr lang="es-ES" b="1" dirty="0"/>
              <a:t>Establezca las condiciones de la </a:t>
            </a:r>
            <a:r>
              <a:rPr lang="es-ES" b="1" dirty="0" err="1"/>
              <a:t>autonomia</a:t>
            </a:r>
            <a:r>
              <a:rPr lang="es-ES" b="1" dirty="0"/>
              <a:t> diaria.</a:t>
            </a:r>
          </a:p>
          <a:p>
            <a:r>
              <a:rPr lang="es-ES" b="1" dirty="0"/>
              <a:t>Manifieste su confianza en los miembros del equipo.</a:t>
            </a:r>
          </a:p>
          <a:p>
            <a:r>
              <a:rPr lang="es-ES" b="1" dirty="0"/>
              <a:t>Acompañe a sus colaboradores en su evolución.</a:t>
            </a:r>
          </a:p>
          <a:p>
            <a:endParaRPr lang="es-ES" b="1" dirty="0"/>
          </a:p>
          <a:p>
            <a:endParaRPr lang="es-ES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580933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Lo más importante para vender</a:t>
            </a:r>
            <a:br>
              <a:rPr lang="es-ES_tradnl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2904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45141"/>
            <a:ext cx="8686800" cy="1143000"/>
          </a:xfrm>
        </p:spPr>
        <p:txBody>
          <a:bodyPr/>
          <a:lstStyle/>
          <a:p>
            <a:r>
              <a:rPr lang="es-ES" sz="2800" dirty="0"/>
              <a:t>LO MAS IMPORTANTE PARA LA VENTA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3753" y="2070846"/>
            <a:ext cx="8481172" cy="4787153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/>
              <a:t>TRAS EL PRODUCTO</a:t>
            </a:r>
          </a:p>
          <a:p>
            <a:r>
              <a:rPr lang="es-ES_tradnl" dirty="0"/>
              <a:t>TENER CLIENTES</a:t>
            </a:r>
          </a:p>
          <a:p>
            <a:r>
              <a:rPr lang="es-ES_tradnl" dirty="0"/>
              <a:t>1º CONTACTOS</a:t>
            </a:r>
          </a:p>
          <a:p>
            <a:r>
              <a:rPr lang="es-ES_tradnl" dirty="0"/>
              <a:t>2º CONTACTOS</a:t>
            </a:r>
          </a:p>
          <a:p>
            <a:r>
              <a:rPr lang="es-ES_tradnl" dirty="0"/>
              <a:t>3º CONTACTOS</a:t>
            </a:r>
          </a:p>
          <a:p>
            <a:r>
              <a:rPr lang="es-ES_tradnl" dirty="0"/>
              <a:t>4º CONTACTOS</a:t>
            </a:r>
          </a:p>
          <a:p>
            <a:r>
              <a:rPr lang="es-ES_tradnl" dirty="0"/>
              <a:t>5º CONTACTOS</a:t>
            </a:r>
          </a:p>
          <a:p>
            <a:pPr marL="0" indent="0">
              <a:buNone/>
            </a:pPr>
            <a:r>
              <a:rPr lang="es-ES_tradnl" dirty="0"/>
              <a:t>¿ QUE ES FUNDAMENTAL PARA LA VENTA?</a:t>
            </a:r>
          </a:p>
          <a:p>
            <a:pPr marL="0" indent="0">
              <a:buNone/>
            </a:pPr>
            <a:r>
              <a:rPr lang="es-ES_tradnl" dirty="0"/>
              <a:t>¿ DONDE PODEMOS ALCANZAR ESOS CONTACTOS?</a:t>
            </a:r>
          </a:p>
          <a:p>
            <a:pPr marL="0" indent="0">
              <a:buNone/>
            </a:pPr>
            <a:r>
              <a:rPr lang="es-ES_tradnl" dirty="0"/>
              <a:t>TRABAJO POR REFERENCIAS</a:t>
            </a:r>
            <a:br>
              <a:rPr lang="es-ES_tradnl" dirty="0"/>
            </a:br>
            <a:endParaRPr lang="es-ES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50875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45141"/>
            <a:ext cx="8686800" cy="1143000"/>
          </a:xfrm>
        </p:spPr>
        <p:txBody>
          <a:bodyPr/>
          <a:lstStyle/>
          <a:p>
            <a:r>
              <a:rPr lang="es-ES" sz="2800" dirty="0"/>
              <a:t>LO MAS IMPORTANTE PARA LA VENTA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3898900"/>
          </a:xfrm>
        </p:spPr>
        <p:txBody>
          <a:bodyPr>
            <a:normAutofit/>
          </a:bodyPr>
          <a:lstStyle/>
          <a:p>
            <a:r>
              <a:rPr lang="es-ES_tradnl" dirty="0"/>
              <a:t>CONECTAR CON LAS EMOCIONES DE LAS PERSONAS</a:t>
            </a:r>
          </a:p>
          <a:p>
            <a:r>
              <a:rPr lang="es-ES_tradnl" dirty="0"/>
              <a:t>DESCUBRIR LAS NECESIDADES DE NUESTROS CLIENTES</a:t>
            </a:r>
          </a:p>
          <a:p>
            <a:r>
              <a:rPr lang="es-ES_tradnl" dirty="0"/>
              <a:t>CONOCER BIEN EL PRODUCTO QUE VENDEMOS </a:t>
            </a:r>
          </a:p>
          <a:p>
            <a:r>
              <a:rPr lang="es-ES_tradnl" dirty="0"/>
              <a:t>PRESENTACION DE LA OFERTA</a:t>
            </a:r>
          </a:p>
          <a:p>
            <a:r>
              <a:rPr lang="es-ES_tradnl" dirty="0"/>
              <a:t>OBJECIONES VS OPORTUNIDAD (PRECIO) </a:t>
            </a:r>
          </a:p>
          <a:p>
            <a:r>
              <a:rPr lang="es-ES_tradnl" dirty="0"/>
              <a:t/>
            </a:r>
            <a:br>
              <a:rPr lang="es-ES_tradnl" dirty="0"/>
            </a:br>
            <a:endParaRPr lang="es-ES" b="1" dirty="0"/>
          </a:p>
          <a:p>
            <a:endParaRPr lang="es-ES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155654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541" y="2505635"/>
            <a:ext cx="6400800" cy="1362075"/>
          </a:xfrm>
        </p:spPr>
        <p:txBody>
          <a:bodyPr/>
          <a:lstStyle/>
          <a:p>
            <a:pPr algn="ctr"/>
            <a:r>
              <a:rPr lang="es-ES_tradnl" dirty="0"/>
              <a:t>UP SELLING Y CROSS SELLING</a:t>
            </a:r>
            <a:br>
              <a:rPr lang="es-ES_tradnl" dirty="0"/>
            </a:br>
            <a:r>
              <a:rPr lang="es-ES_tradnl" sz="1800" dirty="0"/>
              <a:t>¿COMO AUMENTAR LA VENTA?</a:t>
            </a:r>
            <a:br>
              <a:rPr lang="es-ES_tradnl" sz="1800" dirty="0"/>
            </a:br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3735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45141"/>
            <a:ext cx="8686800" cy="1143000"/>
          </a:xfrm>
        </p:spPr>
        <p:txBody>
          <a:bodyPr/>
          <a:lstStyle/>
          <a:p>
            <a:r>
              <a:rPr lang="es-ES" sz="2800" dirty="0"/>
              <a:t>UP SELLING y CROSS SELLING</a:t>
            </a:r>
            <a:br>
              <a:rPr lang="es-ES" sz="2800" dirty="0"/>
            </a:br>
            <a:r>
              <a:rPr lang="es-ES" sz="2800" dirty="0"/>
              <a:t>¿COMO AUMENTAR LA VENTA?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3898900"/>
          </a:xfrm>
        </p:spPr>
        <p:txBody>
          <a:bodyPr>
            <a:normAutofit/>
          </a:bodyPr>
          <a:lstStyle/>
          <a:p>
            <a:r>
              <a:rPr lang="es-ES_tradnl" dirty="0"/>
              <a:t>ANALIZAR EL PRODUCTO</a:t>
            </a:r>
          </a:p>
          <a:p>
            <a:r>
              <a:rPr lang="es-ES_tradnl" dirty="0"/>
              <a:t>ESTABLECER UNA ESTRATEGIA</a:t>
            </a:r>
          </a:p>
          <a:p>
            <a:r>
              <a:rPr lang="es-ES_tradnl" dirty="0"/>
              <a:t>PROBAR, PROBAR Y PROBAR</a:t>
            </a:r>
          </a:p>
          <a:p>
            <a:r>
              <a:rPr lang="es-ES_tradnl" dirty="0"/>
              <a:t>NUNCA FORZAR, SIEMPRE OFRECER</a:t>
            </a:r>
          </a:p>
          <a:p>
            <a:r>
              <a:rPr lang="es-ES_tradnl" dirty="0"/>
              <a:t>EJEMPLOS EN FLORISTERIA ( Por un poco más puede acceder a este otro centro de rosas, </a:t>
            </a:r>
            <a:r>
              <a:rPr lang="es-ES_tradnl" dirty="0" err="1"/>
              <a:t>etc</a:t>
            </a:r>
            <a:r>
              <a:rPr lang="es-ES_tradnl" dirty="0"/>
              <a:t>) Cross </a:t>
            </a:r>
            <a:r>
              <a:rPr lang="es-ES_tradnl" dirty="0" err="1"/>
              <a:t>selling</a:t>
            </a:r>
            <a:r>
              <a:rPr lang="es-ES_tradnl" dirty="0"/>
              <a:t>: Jarrones, tiestos personalizados, tarjetas de felicitaciones, lazos, etc.</a:t>
            </a:r>
          </a:p>
          <a:p>
            <a:r>
              <a:rPr lang="es-ES_tradnl" dirty="0"/>
              <a:t>OTROS EJEMPLOS: Bares, viajes, </a:t>
            </a:r>
            <a:r>
              <a:rPr lang="es-ES_tradnl" dirty="0" err="1"/>
              <a:t>etc</a:t>
            </a:r>
            <a:r>
              <a:rPr lang="es-ES_tradnl" dirty="0"/>
              <a:t/>
            </a:r>
            <a:br>
              <a:rPr lang="es-ES_tradnl" dirty="0"/>
            </a:br>
            <a:endParaRPr lang="es-ES" b="1" dirty="0"/>
          </a:p>
          <a:p>
            <a:endParaRPr lang="es-ES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578132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306" y="4724400"/>
            <a:ext cx="6400800" cy="1362075"/>
          </a:xfrm>
        </p:spPr>
        <p:txBody>
          <a:bodyPr/>
          <a:lstStyle/>
          <a:p>
            <a:pPr algn="ctr"/>
            <a:r>
              <a:rPr lang="es-ES_tradnl" dirty="0"/>
              <a:t>CURIOSIDADES DE LA VENTA </a:t>
            </a:r>
            <a:br>
              <a:rPr lang="es-ES_tradnl" dirty="0"/>
            </a:br>
            <a:r>
              <a:rPr lang="es-ES_tradnl" dirty="0"/>
              <a:t>EL NEUROMARKETING</a:t>
            </a:r>
            <a:r>
              <a:rPr lang="es-ES_tradnl" sz="1800" dirty="0"/>
              <a:t/>
            </a:r>
            <a:br>
              <a:rPr lang="es-ES_tradnl" sz="1800" dirty="0"/>
            </a:br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947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B7F42-8914-EE42-BBFA-33C2D2CD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Que es vender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9BDC8-50BE-204D-B8F2-4C5329BC0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70094"/>
            <a:ext cx="8229600" cy="3267169"/>
          </a:xfrm>
        </p:spPr>
        <p:txBody>
          <a:bodyPr>
            <a:normAutofit/>
          </a:bodyPr>
          <a:lstStyle/>
          <a:p>
            <a:r>
              <a:rPr lang="es-ES" sz="2800" dirty="0"/>
              <a:t>Formula sencilla: Hacer que alguien me compre.</a:t>
            </a:r>
          </a:p>
          <a:p>
            <a:r>
              <a:rPr lang="es-ES" sz="2800" dirty="0"/>
              <a:t>Venta inmediata de una ramo de 12 rosas</a:t>
            </a:r>
          </a:p>
          <a:p>
            <a:r>
              <a:rPr lang="es-ES" sz="2800" dirty="0"/>
              <a:t>Formula real: Hacer que alguien me compre y que los tres quedemos satisfechos. Vendedor, comprador y la empresa.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6873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45141"/>
            <a:ext cx="8686800" cy="1143000"/>
          </a:xfrm>
        </p:spPr>
        <p:txBody>
          <a:bodyPr/>
          <a:lstStyle/>
          <a:p>
            <a:r>
              <a:rPr lang="es-ES" sz="2800" dirty="0"/>
              <a:t>NEUROMARKETING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24435" y="2339788"/>
            <a:ext cx="7894077" cy="4343587"/>
          </a:xfrm>
        </p:spPr>
        <p:txBody>
          <a:bodyPr>
            <a:normAutofit/>
          </a:bodyPr>
          <a:lstStyle/>
          <a:p>
            <a:r>
              <a:rPr lang="es-ES_tradnl" dirty="0"/>
              <a:t>EL 85% DE UNA VENTA ES DE FORMA INCONSCIENTE</a:t>
            </a:r>
          </a:p>
          <a:p>
            <a:r>
              <a:rPr lang="es-ES_tradnl" dirty="0"/>
              <a:t>LAS MARCAS POPULARES GENERAN CONFIANZA (AMAZON, SAMSUNG, COCA COLA// APPLE, RED BULL)</a:t>
            </a:r>
          </a:p>
          <a:p>
            <a:r>
              <a:rPr lang="es-ES_tradnl" dirty="0"/>
              <a:t>LA VENTA EN LOS SUPERMERCADOS; CARRITOS, DISTRIBUCION DE PRODUCTOS “ZONAS FRIAS”, LOS NUMEROS 5,7 Y 9, </a:t>
            </a:r>
          </a:p>
          <a:p>
            <a:r>
              <a:rPr lang="es-ES_tradnl" dirty="0"/>
              <a:t>MARKETING SENSORIAL: MUSICA SUAVE O RITMO ACELERADO. LOS OLORES Y SU FUERZA (40%).LA LUZ Y EL CALOR.EL COLOR DORADO. LAS PANTALLAS INTELIGENTES.</a:t>
            </a:r>
          </a:p>
          <a:p>
            <a:r>
              <a:rPr lang="es-ES_tradnl" dirty="0"/>
              <a:t>OTROS EJEMPLOS: Bares, viajes, </a:t>
            </a:r>
            <a:r>
              <a:rPr lang="es-ES_tradnl" dirty="0" err="1"/>
              <a:t>etc</a:t>
            </a:r>
            <a:r>
              <a:rPr lang="es-ES_tradnl" dirty="0"/>
              <a:t/>
            </a:r>
            <a:br>
              <a:rPr lang="es-ES_tradnl" dirty="0"/>
            </a:br>
            <a:endParaRPr lang="es-ES" b="1" dirty="0"/>
          </a:p>
          <a:p>
            <a:endParaRPr lang="es-ES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817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DB5A777-51C6-0D4F-80A6-0CEE75394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0" y="0"/>
            <a:ext cx="5969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APRENDIENDO A ESCUCHAR</a:t>
            </a:r>
          </a:p>
        </p:txBody>
      </p:sp>
    </p:spTree>
    <p:extLst>
      <p:ext uri="{BB962C8B-B14F-4D97-AF65-F5344CB8AC3E}">
        <p14:creationId xmlns:p14="http://schemas.microsoft.com/office/powerpoint/2010/main" val="24451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CONFIANDO EN MI MISMO</a:t>
            </a:r>
          </a:p>
        </p:txBody>
      </p:sp>
    </p:spTree>
    <p:extLst>
      <p:ext uri="{BB962C8B-B14F-4D97-AF65-F5344CB8AC3E}">
        <p14:creationId xmlns:p14="http://schemas.microsoft.com/office/powerpoint/2010/main" val="158440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CONFIANDO EN MI MISMO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2000" y="2784474"/>
            <a:ext cx="7656512" cy="3533775"/>
          </a:xfrm>
        </p:spPr>
        <p:txBody>
          <a:bodyPr>
            <a:noAutofit/>
          </a:bodyPr>
          <a:lstStyle/>
          <a:p>
            <a:r>
              <a:rPr lang="es-ES_tradnl" sz="2000" dirty="0"/>
              <a:t>Algunos comportamientos reflejan la falta de confianza en uno mismo: desde quien no se atreve a expresarse y se adapta a las decisiones ajenas, hasta quien sí comunica sus puntos de vista, pero de forma agresiva, </a:t>
            </a:r>
            <a:r>
              <a:rPr lang="es-ES_tradnl" sz="2000" dirty="0" err="1"/>
              <a:t>imponiéndose</a:t>
            </a:r>
            <a:r>
              <a:rPr lang="es-ES_tradnl" sz="2000" dirty="0"/>
              <a:t> a los </a:t>
            </a:r>
            <a:r>
              <a:rPr lang="es-ES_tradnl" sz="2000" dirty="0" err="1"/>
              <a:t>demás</a:t>
            </a:r>
            <a:r>
              <a:rPr lang="es-ES_tradnl" sz="2000" dirty="0"/>
              <a:t>. El </a:t>
            </a:r>
            <a:r>
              <a:rPr lang="es-ES_tradnl" sz="2000" dirty="0" err="1"/>
              <a:t>único</a:t>
            </a:r>
            <a:r>
              <a:rPr lang="es-ES_tradnl" sz="2000" dirty="0"/>
              <a:t> comportamiento revelador de confianza en uno mismo es expresarse respetando a los </a:t>
            </a:r>
            <a:r>
              <a:rPr lang="es-ES_tradnl" sz="2000" dirty="0" err="1"/>
              <a:t>demás</a:t>
            </a:r>
            <a:r>
              <a:rPr lang="es-ES_tradnl" sz="2000" dirty="0"/>
              <a:t> y a sí mismo. Comprender los fundamentos de estos comportamientos permitirá comprender </a:t>
            </a:r>
            <a:r>
              <a:rPr lang="es-ES_tradnl" sz="2000" dirty="0" err="1"/>
              <a:t>cómo</a:t>
            </a:r>
            <a:r>
              <a:rPr lang="es-ES_tradnl" sz="2000" dirty="0"/>
              <a:t> desarrollar la confianza verdadera en uno mismo. </a:t>
            </a:r>
            <a:endParaRPr lang="es-ES_tradnl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82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 consejos para establecer </a:t>
            </a:r>
            <a:r>
              <a:rPr lang="es-ES" dirty="0" err="1"/>
              <a:t>vinculos</a:t>
            </a:r>
            <a:r>
              <a:rPr lang="es-ES" dirty="0"/>
              <a:t> con el comprador</a:t>
            </a:r>
          </a:p>
        </p:txBody>
      </p:sp>
    </p:spTree>
    <p:extLst>
      <p:ext uri="{BB962C8B-B14F-4D97-AF65-F5344CB8AC3E}">
        <p14:creationId xmlns:p14="http://schemas.microsoft.com/office/powerpoint/2010/main" val="416396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 consejos para establecer </a:t>
            </a:r>
            <a:r>
              <a:rPr lang="es-ES" dirty="0" err="1"/>
              <a:t>vinculos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11125" y="1988858"/>
            <a:ext cx="9032875" cy="5683250"/>
          </a:xfrm>
        </p:spPr>
        <p:txBody>
          <a:bodyPr>
            <a:normAutofit/>
          </a:bodyPr>
          <a:lstStyle/>
          <a:p>
            <a:r>
              <a:rPr lang="es-ES_tradnl" b="1" dirty="0"/>
              <a:t>Tenga una actitud abierta</a:t>
            </a:r>
            <a:r>
              <a:rPr lang="es-ES_tradnl" dirty="0"/>
              <a:t>, procure tener una postura corporal abierta: gestos amplios, ojos bien abiertos, una sonrisa. </a:t>
            </a:r>
          </a:p>
          <a:p>
            <a:r>
              <a:rPr lang="es-ES_tradnl" b="1" dirty="0"/>
              <a:t>Observe a su interlocutor </a:t>
            </a:r>
            <a:r>
              <a:rPr lang="es-ES_tradnl" dirty="0"/>
              <a:t>y adopte discretamente la misma </a:t>
            </a:r>
            <a:r>
              <a:rPr lang="es-ES_tradnl" dirty="0" err="1"/>
              <a:t>posición</a:t>
            </a:r>
            <a:r>
              <a:rPr lang="es-ES_tradnl" dirty="0"/>
              <a:t> corporal que </a:t>
            </a:r>
            <a:r>
              <a:rPr lang="es-ES_tradnl" dirty="0" err="1"/>
              <a:t>él</a:t>
            </a:r>
            <a:endParaRPr lang="es-ES_tradnl" dirty="0"/>
          </a:p>
          <a:p>
            <a:r>
              <a:rPr lang="es-ES_tradnl" b="1" dirty="0"/>
              <a:t>Esté </a:t>
            </a:r>
            <a:r>
              <a:rPr lang="es-ES_tradnl" b="1" dirty="0" err="1"/>
              <a:t>centrado</a:t>
            </a:r>
            <a:r>
              <a:rPr lang="es-ES_tradnl" dirty="0" err="1"/>
              <a:t>,controle</a:t>
            </a:r>
            <a:r>
              <a:rPr lang="es-ES_tradnl" dirty="0"/>
              <a:t> primero su </a:t>
            </a:r>
            <a:r>
              <a:rPr lang="es-ES_tradnl" dirty="0" err="1"/>
              <a:t>respiración</a:t>
            </a:r>
            <a:r>
              <a:rPr lang="es-ES_tradnl" dirty="0"/>
              <a:t>: mantenga una buena </a:t>
            </a:r>
            <a:r>
              <a:rPr lang="es-ES_tradnl" dirty="0" err="1"/>
              <a:t>respiración</a:t>
            </a:r>
            <a:r>
              <a:rPr lang="es-ES_tradnl" dirty="0"/>
              <a:t> abdominal, larga y sosegada. </a:t>
            </a:r>
            <a:r>
              <a:rPr lang="es-ES_tradnl" dirty="0" err="1"/>
              <a:t>además</a:t>
            </a:r>
            <a:r>
              <a:rPr lang="es-ES_tradnl" dirty="0"/>
              <a:t>, </a:t>
            </a:r>
            <a:r>
              <a:rPr lang="es-ES_tradnl" dirty="0" err="1"/>
              <a:t>siéntase</a:t>
            </a:r>
            <a:r>
              <a:rPr lang="es-ES_tradnl" dirty="0"/>
              <a:t> seguro de su propia </a:t>
            </a:r>
            <a:r>
              <a:rPr lang="es-ES_tradnl" dirty="0" err="1"/>
              <a:t>valía</a:t>
            </a:r>
            <a:r>
              <a:rPr lang="es-ES_tradnl" dirty="0"/>
              <a:t>. </a:t>
            </a:r>
          </a:p>
          <a:p>
            <a:r>
              <a:rPr lang="es-ES_tradnl" b="1" dirty="0"/>
              <a:t>Comience a establecer el </a:t>
            </a:r>
            <a:r>
              <a:rPr lang="es-ES_tradnl" b="1" dirty="0" err="1"/>
              <a:t>vínculo</a:t>
            </a:r>
            <a:r>
              <a:rPr lang="es-ES_tradnl" b="1" dirty="0"/>
              <a:t> </a:t>
            </a:r>
            <a:r>
              <a:rPr lang="es-ES_tradnl" dirty="0"/>
              <a:t>con palabras cordiales. elija las adecuadas y evite las exageraciones. respete el ritmo de su interlocutor. evite, por ejemplo, acosarlo con preguntas. </a:t>
            </a:r>
          </a:p>
          <a:p>
            <a:r>
              <a:rPr lang="es-ES_tradnl" b="1" dirty="0"/>
              <a:t>No dude en retomar las palabras de su interlocutor</a:t>
            </a:r>
            <a:r>
              <a:rPr lang="es-ES_tradnl" dirty="0"/>
              <a:t>, </a:t>
            </a:r>
            <a:r>
              <a:rPr lang="es-ES_tradnl" dirty="0" err="1"/>
              <a:t>reformulándolas</a:t>
            </a:r>
            <a:r>
              <a:rPr lang="es-ES_tradnl" dirty="0"/>
              <a:t> con sus propias palabras. De esta manera, el otro se </a:t>
            </a:r>
            <a:r>
              <a:rPr lang="es-ES_tradnl" dirty="0" err="1"/>
              <a:t>sentira</a:t>
            </a:r>
            <a:r>
              <a:rPr lang="es-ES_tradnl" dirty="0"/>
              <a:t> escuchado y comprendido. </a:t>
            </a:r>
          </a:p>
          <a:p>
            <a:r>
              <a:rPr lang="es-ES_tradnl" b="1" dirty="0"/>
              <a:t>Mire a su interlocutor con </a:t>
            </a:r>
            <a:r>
              <a:rPr lang="es-ES_tradnl" b="1" dirty="0" err="1"/>
              <a:t>empatía</a:t>
            </a:r>
            <a:r>
              <a:rPr lang="es-ES_tradnl" dirty="0"/>
              <a:t>, sin clavarle la vista pero </a:t>
            </a:r>
            <a:r>
              <a:rPr lang="es-ES_tradnl" dirty="0" err="1"/>
              <a:t>mostrándole</a:t>
            </a:r>
            <a:r>
              <a:rPr lang="es-ES_tradnl" dirty="0"/>
              <a:t> que desea sinceramente escucharle. tenga confianza en la autenticidad del </a:t>
            </a:r>
            <a:r>
              <a:rPr lang="es-ES_tradnl" dirty="0" err="1"/>
              <a:t>vínculo</a:t>
            </a:r>
            <a:r>
              <a:rPr lang="es-ES_tradnl" dirty="0"/>
              <a:t> que establece con </a:t>
            </a:r>
            <a:r>
              <a:rPr lang="es-ES_tradnl" dirty="0" err="1"/>
              <a:t>él</a:t>
            </a:r>
            <a:r>
              <a:rPr lang="es-ES_tradnl" dirty="0"/>
              <a:t>.</a:t>
            </a:r>
          </a:p>
          <a:p>
            <a:r>
              <a:rPr lang="es-ES_tradnl" dirty="0"/>
              <a:t> </a:t>
            </a:r>
            <a:r>
              <a:rPr lang="es-ES_tradnl" b="1" dirty="0"/>
              <a:t>Gesticule con suavidad y </a:t>
            </a:r>
            <a:r>
              <a:rPr lang="es-ES_tradnl" b="1" dirty="0" err="1"/>
              <a:t>exprésese</a:t>
            </a:r>
            <a:r>
              <a:rPr lang="es-ES_tradnl" b="1" dirty="0"/>
              <a:t> con fluidez y sinceridad. </a:t>
            </a:r>
          </a:p>
        </p:txBody>
      </p:sp>
    </p:spTree>
    <p:extLst>
      <p:ext uri="{BB962C8B-B14F-4D97-AF65-F5344CB8AC3E}">
        <p14:creationId xmlns:p14="http://schemas.microsoft.com/office/powerpoint/2010/main" val="171011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Que es un equipo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778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QUE ES UN EQUIPO</a:t>
            </a:r>
            <a:br>
              <a:rPr lang="es-ES" sz="3200" dirty="0"/>
            </a:br>
            <a:r>
              <a:rPr lang="es-ES" sz="2400" dirty="0"/>
              <a:t>INGREDIENTES PARA FORMAR UN BUEN EQUIPO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2000" y="2784474"/>
            <a:ext cx="7656512" cy="3660776"/>
          </a:xfrm>
        </p:spPr>
        <p:txBody>
          <a:bodyPr>
            <a:normAutofit fontScale="92500" lnSpcReduction="20000"/>
          </a:bodyPr>
          <a:lstStyle/>
          <a:p>
            <a:r>
              <a:rPr lang="es-ES_tradnl" sz="2400" b="1" dirty="0"/>
              <a:t>Un objetivo </a:t>
            </a:r>
            <a:r>
              <a:rPr lang="es-ES_tradnl" sz="2400" b="1" dirty="0" err="1"/>
              <a:t>común</a:t>
            </a:r>
            <a:r>
              <a:rPr lang="es-ES_tradnl" sz="2400" b="1" dirty="0"/>
              <a:t>. </a:t>
            </a:r>
            <a:endParaRPr lang="es-ES_tradnl" sz="2400" dirty="0"/>
          </a:p>
          <a:p>
            <a:r>
              <a:rPr lang="es-ES_tradnl" sz="2400" dirty="0"/>
              <a:t>Los miembros de un equipo comparten un mismo objetivo: una </a:t>
            </a:r>
            <a:r>
              <a:rPr lang="es-ES_tradnl" sz="2400" dirty="0" err="1"/>
              <a:t>misión</a:t>
            </a:r>
            <a:r>
              <a:rPr lang="es-ES_tradnl" sz="2400" dirty="0"/>
              <a:t> a largo plazo que da sentido al trabajo en </a:t>
            </a:r>
            <a:r>
              <a:rPr lang="es-ES_tradnl" sz="2400" dirty="0" err="1"/>
              <a:t>común</a:t>
            </a:r>
            <a:r>
              <a:rPr lang="es-ES_tradnl" sz="2400" dirty="0"/>
              <a:t>.</a:t>
            </a:r>
            <a:br>
              <a:rPr lang="es-ES_tradnl" sz="2400" dirty="0"/>
            </a:br>
            <a:endParaRPr lang="es-ES_tradnl" sz="2400" dirty="0"/>
          </a:p>
          <a:p>
            <a:r>
              <a:rPr lang="es-ES_tradnl" sz="2400" dirty="0"/>
              <a:t>Para lograr su </a:t>
            </a:r>
            <a:r>
              <a:rPr lang="es-ES_tradnl" sz="2400" dirty="0" err="1"/>
              <a:t>misión</a:t>
            </a:r>
            <a:r>
              <a:rPr lang="es-ES_tradnl" sz="2400" dirty="0"/>
              <a:t>, el equipo se fija una serie de objetivos, es decir, obtener resultados en un determinado </a:t>
            </a:r>
            <a:r>
              <a:rPr lang="es-ES_tradnl" sz="2400" dirty="0" err="1"/>
              <a:t>período</a:t>
            </a:r>
            <a:r>
              <a:rPr lang="es-ES_tradnl" sz="2400" dirty="0"/>
              <a:t> de tiempo. </a:t>
            </a:r>
          </a:p>
          <a:p>
            <a:r>
              <a:rPr lang="es-ES_tradnl" sz="2400" dirty="0"/>
              <a:t>Todos los miembros del equipo se apropian de estos objetivos y movilizan sus recursos para conseguirlos.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7892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é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1343</TotalTime>
  <Words>763</Words>
  <Application>Microsoft Office PowerPoint</Application>
  <PresentationFormat>Presentación en pantalla (4:3)</PresentationFormat>
  <Paragraphs>78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Calisto MT</vt:lpstr>
      <vt:lpstr>Wingdings</vt:lpstr>
      <vt:lpstr>Génesis</vt:lpstr>
      <vt:lpstr>CURSO DE VENTAS </vt:lpstr>
      <vt:lpstr>Que es vender</vt:lpstr>
      <vt:lpstr>APRENDIENDO A ESCUCHAR</vt:lpstr>
      <vt:lpstr>CONFIANDO EN MI MISMO</vt:lpstr>
      <vt:lpstr>CONFIANDO EN MI MISMO</vt:lpstr>
      <vt:lpstr>7 consejos para establecer vinculos con el comprador</vt:lpstr>
      <vt:lpstr>7 consejos para establecer vinculos</vt:lpstr>
      <vt:lpstr>Que es un equipo</vt:lpstr>
      <vt:lpstr>QUE ES UN EQUIPO INGREDIENTES PARA FORMAR UN BUEN EQUIPO</vt:lpstr>
      <vt:lpstr>QUE ES UN EQUIPO INGREDIENTES PARA FORMAR UN BUEN EQUIPO</vt:lpstr>
      <vt:lpstr>QUE ES UN EQUIPO INGREDIENTES PARA FORMAR UN BUEN EQUIPO</vt:lpstr>
      <vt:lpstr>Desarrollar el rendimiento colectivo</vt:lpstr>
      <vt:lpstr>DESARROLLE EL RENDIMIENTO COLECTIVO</vt:lpstr>
      <vt:lpstr>Lo más importante para vender </vt:lpstr>
      <vt:lpstr>LO MAS IMPORTANTE PARA LA VENTA</vt:lpstr>
      <vt:lpstr>LO MAS IMPORTANTE PARA LA VENTA</vt:lpstr>
      <vt:lpstr>UP SELLING Y CROSS SELLING ¿COMO AUMENTAR LA VENTA?  </vt:lpstr>
      <vt:lpstr>UP SELLING y CROSS SELLING ¿COMO AUMENTAR LA VENTA?</vt:lpstr>
      <vt:lpstr>CURIOSIDADES DE LA VENTA  EL NEUROMARKETING  </vt:lpstr>
      <vt:lpstr>NEUROMARKETING</vt:lpstr>
      <vt:lpstr>Presentación de PowerPoint</vt:lpstr>
    </vt:vector>
  </TitlesOfParts>
  <Company>KL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VENTAS I</dc:title>
  <dc:creator>KKK LLL</dc:creator>
  <cp:lastModifiedBy>Justo Palma</cp:lastModifiedBy>
  <cp:revision>45</cp:revision>
  <dcterms:created xsi:type="dcterms:W3CDTF">2015-06-28T17:24:18Z</dcterms:created>
  <dcterms:modified xsi:type="dcterms:W3CDTF">2021-03-26T08:56:09Z</dcterms:modified>
</cp:coreProperties>
</file>